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6"/>
  </p:sldMasterIdLst>
  <p:sldIdLst>
    <p:sldId id="256" r:id="rId47"/>
    <p:sldId id="257" r:id="rId48"/>
    <p:sldId id="268" r:id="rId49"/>
    <p:sldId id="281" r:id="rId50"/>
    <p:sldId id="260" r:id="rId51"/>
    <p:sldId id="285" r:id="rId52"/>
    <p:sldId id="272" r:id="rId53"/>
    <p:sldId id="278" r:id="rId54"/>
    <p:sldId id="269" r:id="rId55"/>
    <p:sldId id="279" r:id="rId56"/>
    <p:sldId id="286" r:id="rId57"/>
    <p:sldId id="270" r:id="rId58"/>
    <p:sldId id="271" r:id="rId59"/>
    <p:sldId id="282" r:id="rId60"/>
    <p:sldId id="288" r:id="rId61"/>
    <p:sldId id="274" r:id="rId62"/>
    <p:sldId id="287" r:id="rId63"/>
    <p:sldId id="277" r:id="rId64"/>
    <p:sldId id="283" r:id="rId65"/>
    <p:sldId id="276" r:id="rId66"/>
    <p:sldId id="273" r:id="rId67"/>
    <p:sldId id="289" r:id="rId68"/>
    <p:sldId id="290" r:id="rId69"/>
    <p:sldId id="291" r:id="rId70"/>
    <p:sldId id="284" r:id="rId71"/>
    <p:sldId id="280" r:id="rId72"/>
    <p:sldId id="261" r:id="rId73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5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" Target="slides/slide1.xml"/><Relationship Id="rId50" Type="http://schemas.openxmlformats.org/officeDocument/2006/relationships/slide" Target="slides/slide4.xml"/><Relationship Id="rId55" Type="http://schemas.openxmlformats.org/officeDocument/2006/relationships/slide" Target="slides/slide9.xml"/><Relationship Id="rId63" Type="http://schemas.openxmlformats.org/officeDocument/2006/relationships/slide" Target="slides/slide17.xml"/><Relationship Id="rId68" Type="http://schemas.openxmlformats.org/officeDocument/2006/relationships/slide" Target="slides/slide22.xml"/><Relationship Id="rId76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slide" Target="slides/slide2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7.xml"/><Relationship Id="rId58" Type="http://schemas.openxmlformats.org/officeDocument/2006/relationships/slide" Target="slides/slide12.xml"/><Relationship Id="rId66" Type="http://schemas.openxmlformats.org/officeDocument/2006/relationships/slide" Target="slides/slide20.xml"/><Relationship Id="rId7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3.xml"/><Relationship Id="rId57" Type="http://schemas.openxmlformats.org/officeDocument/2006/relationships/slide" Target="slides/slide11.xml"/><Relationship Id="rId61" Type="http://schemas.openxmlformats.org/officeDocument/2006/relationships/slide" Target="slides/slide1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6.xml"/><Relationship Id="rId60" Type="http://schemas.openxmlformats.org/officeDocument/2006/relationships/slide" Target="slides/slide14.xml"/><Relationship Id="rId65" Type="http://schemas.openxmlformats.org/officeDocument/2006/relationships/slide" Target="slides/slide19.xml"/><Relationship Id="rId73" Type="http://schemas.openxmlformats.org/officeDocument/2006/relationships/slide" Target="slides/slide2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" Target="slides/slide2.xml"/><Relationship Id="rId56" Type="http://schemas.openxmlformats.org/officeDocument/2006/relationships/slide" Target="slides/slide10.xml"/><Relationship Id="rId64" Type="http://schemas.openxmlformats.org/officeDocument/2006/relationships/slide" Target="slides/slide18.xml"/><Relationship Id="rId69" Type="http://schemas.openxmlformats.org/officeDocument/2006/relationships/slide" Target="slides/slide23.xml"/><Relationship Id="rId77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slide" Target="slides/slide5.xml"/><Relationship Id="rId72" Type="http://schemas.openxmlformats.org/officeDocument/2006/relationships/slide" Target="slides/slide26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Master" Target="slideMasters/slideMaster1.xml"/><Relationship Id="rId59" Type="http://schemas.openxmlformats.org/officeDocument/2006/relationships/slide" Target="slides/slide13.xml"/><Relationship Id="rId67" Type="http://schemas.openxmlformats.org/officeDocument/2006/relationships/slide" Target="slides/slide2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8.xml"/><Relationship Id="rId62" Type="http://schemas.openxmlformats.org/officeDocument/2006/relationships/slide" Target="slides/slide16.xml"/><Relationship Id="rId70" Type="http://schemas.openxmlformats.org/officeDocument/2006/relationships/slide" Target="slides/slide24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8T02:59:05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816 134 24575,'78'7'0,"-29"3"0,42 7 0,-48 1 0,-9-1 0,9 0 0,-7 0 0,7 1 0,1-1 0,-8 0 0,7 1 0,1 0 0,-8-1 0,7 0 0,-9 0 0,-1 0 0,1 0 0,0 0 0,-1-1 0,1 1 0,-8-1 0,5 1 0,-5-1 0,7 1 0,-7-1 0,6 1 0,-15-2 0,14 2 0,-13-2 0,13-6 0,-13 5 0,5-6 0,0 8 0,-5-7 0,5 5 0,1-5 0,-7 7 0,15 1 0,-15-2 0,14 2 0,-13-2 0,13 2 0,-5-1 0,-1 0 0,7 1 0,-7-1 0,1 0 0,6 1 0,-7-1 0,16 7 0,-6 3 0,5 0 0,-13 6 0,4-14 0,-12 14 0,13-13 0,-6 13 0,0-6 0,6 0 0,-14-2 0,6-8 0,-9-1 0,0 0 0,0 0 0,1 9 0,8-6 0,2 14 0,0-14 0,5 13 0,-13-5 0,14 0 0,-13 6 0,12-14 0,-12 14 0,6-6 0,-9 0 0,8 6 0,-7-15 0,7 14 0,-8-13 0,0 13 0,0-13 0,0 13 0,8-5 0,-5 7 0,5 1 0,-7 0 0,-1-9 0,1 7 0,-1-7 0,0 1 0,1 6 0,6-14 0,-4 13 0,5-13 0,-9 6 0,1-1 0,1 3 0,-1-1 0,0 7 0,8-7 0,-6 1 0,6 5 0,-8-5 0,1 8 0,-1-9 0,1 7 0,6-7 0,-4 9 0,5-9 0,-8 7 0,0-15 0,1 15 0,-9-15 0,6 7 0,-4 6 0,5-11 0,2 19 0,-2-20 0,-6 13 0,5-14 0,-5 15 0,6-15 0,-5 15 0,3-15 0,-4 15 0,7-15 0,0 15 0,0-15 0,-7 15 0,4-15 0,-4 6 0,7 1 0,-1-7 0,-6 7 0,6-1 0,-7-6 0,8 7 0,-7-1 0,4-6 0,-4 7 0,7 6 0,-8-11 0,7 11 0,-7-14 0,1-1 0,-3 8 0,1-6 0,-5 7 0,5-9 0,-1 0 0,-4 1 0,5-1 0,-7 8 0,0 3 0,0-1 0,7 7 0,3-7 0,6 1 0,0 5 0,-7-13 0,6 13 0,-13-13 0,13 13 0,-6-13 0,0 13 0,4-14 0,-4 15 0,0-6 0,5-1 0,-12 7 0,12-15 0,-5 15 0,7-7 0,-7 9 0,5-9 0,-4 7 0,6-7 0,-7 1 0,6 6 0,-6-15 0,0 14 0,4-13 0,-3 13 0,-2-13 0,7 13 0,-13-13 0,13 13 0,-6-14 0,0 15 0,5-6 0,-5-1 0,0 7 0,4-15 0,-11 15 0,12-15 0,-6 21 0,1-10 0,-3 4 0,2-1 0,-6-13 0,5 5 0,-7-8 0,8 9 0,-6-7 0,5 6 0,-7-7 0,0-1 0,0 8 0,0-5 0,0 5 0,0 1 0,7-7 0,-5 6 0,4 1 0,-6-7 0,0 6 0,0 1 0,0-7 0,0 7 0,0-9 0,0 8 0,0-6 0,0 15 0,0-8 0,0 1 0,0-3 0,0-6 0,0 7 0,0-6 0,0 15 0,0-15 0,0 15 0,0-15 0,0 15 0,0-7 0,0 1 0,0 5 0,0-13 0,0 13 0,0-14 0,0 7 0,0-9 0,0 0 0,-7-6 0,6 22 0,-6 0 0,7 24 0,0-9 0,0 7 0,-8-7 0,5 0 0,-5 7 0,8-17 0,-8 17 0,6-17 0,-14 7 0,14-9 0,-14 9 0,14-15 0,-14 13 0,14-15 0,-5 7 0,7 1 0,-7-8 0,5 5 0,-5-5 0,0-1 0,6 7 0,-14-7 0,13 1 0,-5 5 0,0-13 0,5 13 0,-5-13 0,0 5 0,6 0 0,-6-5 0,7 13 0,-7-13 0,5 13 0,-5-13 0,7 5 0,-7 0 0,5-5 0,-6 5 0,1-8 0,6 1 0,-6-1 0,-1 8 0,6-5 0,-12 5 0,12-8 0,-12 0 0,13 1 0,-14 7 0,6 1 0,0 1 0,-5 5 0,5-12 0,-7 5 0,7-8 0,-5 1 0,6-1 0,-8 8 0,0-5 0,0 5 0,0-8 0,1 0 0,-1 1 0,1-1 0,-1 0 0,1 0 0,-9 1 0,7 0 0,-7 0 0,2 6 0,5-5 0,-6 5 0,8-7 0,-1 0 0,1 0 0,-9 1 0,7 0 0,0 0 0,3-1 0,6 0 0,-8-6 0,1 4 0,-1-11 0,8 11 0,-6-11 0,12-2 0,-5 13 0,-9 9 0,4 14 0,-23 17 0,8-17 0,-9 17 0,1-17 0,0 7 0,9-9 0,-6 0 0,5-1 0,1 1 0,-6 0 0,5-1 0,1 1 0,-6 0 0,13-1 0,-13 1 0,13-8 0,-12 5 0,12-5 0,-13 0 0,13 6 0,-13-6 0,14-1 0,-14 7 0,15-15 0,-7 7 0,8-1 0,-8-5 0,6 6 0,-6-8 0,9-1 0,-1 0 0,1 0 0,-1 1 0,1-1 0,-1 0 0,1 0 0,-1 1 0,8-1 0,-6-7 0,6 6 0,-8-13 0,8 13 0,-6-12 0,5 4 0,1 1 0,-6 2 0,5-1 0,-6 6 0,-1-13 0,1 13 0,-1-12 0,1 4 0,-1-6 0,1 0 0,6 7 0,-4-5 0,4 5 0,-6-7 0,-1 0 0,1 0 0,-1 6 0,1-4 0,-1 5 0,1-7 0,-1 0 0,1 0 0,0 0 0,-9 0 0,6 0 0,-5 0 0,7 0 0,-7 0 0,5 0 0,-6 0 0,9 0 0,-1 0 0,1 0 0,0 0 0,-1 0 0,1 0 0,-1 0 0,1 0 0,-1 0 0,1 0 0,-1 0 0,1 0 0,-1 0 0,1-7 0,-1 5 0,1-5 0,0 1 0,-1-3 0,1 0 0,-1 2 0,1 1 0,-1 4 0,1-12 0,-1 6 0,-7-1 0,5-5 0,-5 12 0,7-11 0,1 11 0,-1-12 0,1 6 0,-1-1 0,1-5 0,-1 6 0,1-1 0,-1-5 0,1 13 0,-1-13 0,1 5 0,0 1 0,6-6 0,-5 5 0,6-6 0,-8 6 0,8-4 0,-6 4 0,5 1 0,-6-6 0,-1 5 0,1-6 0,-1 6 0,1-5 0,6 6 0,-4-8 0,4 8 0,-6-6 0,-1 5 0,1 1 0,-1-6 0,1 12 0,-1-11 0,1 4 0,-1 0 0,8-4 0,-6 4 0,5 1 0,-6-6 0,0 5 0,-1 1 0,1-6 0,-1 5 0,8-6 0,-6 6 0,5-5 0,-6 6 0,-1-8 0,1 1 0,-8-7 0,6 4 0,-5-4 0,7 7 0,-1-1 0,7 1 0,-4-1 0,4 1 0,-6-1 0,-1 1 0,1-1 0,-1 1 0,8 0 0,-7-9 0,6 6 0,-7-5 0,8 7 0,-6 1 0,5-1 0,-6 1 0,-1-1 0,8 1 0,-6-1 0,12-7 0,-11 5 0,4-5 0,1 7 0,-6 1 0,12-1 0,-12 1 0,13-1 0,-13 8 0,12-6 0,-12 5 0,13-6 0,-6 0 0,0-1 0,5 1 0,-12-1 0,13 1 0,-6-1 0,0 1 0,5-1 0,-12-7 0,12 5 0,-13-6 0,14 9 0,-6 0 0,0-1 0,5 1 0,-5-1 0,1 1 0,4-9 0,-12 13 0,6-26 0,-1 25 0,-5-19 0,12 16 0,-11 0 0,11-1 0,-12-8 0,5 7 0,-1-7 0,-3 9 0,11-1 0,-12 1 0,13-9 0,-13 7 0,5-7 0,1 9 0,-6-1 0,12-8 0,-12 7 0,13-7 0,-13 9 0,12-9 0,-11 7 0,11-7 0,-12 9 0,12-9 0,-11-1 0,4 0 0,0-5 0,-4 12 0,11-6 0,-13 1 0,14 5 0,-7-14 0,1 15 0,5-7 0,-11 9 0,11-1 0,-5 1 0,-1-9 0,7 7 0,-7-7 0,8 0 0,0 7 0,-7-7 0,5 9 0,-4-9 0,6 6 0,-7-5 0,5-1 0,-5 7 0,0-15 0,5-1 0,-13 6 0,13-12 0,-4 22 0,-1-7 0,5 0 0,-5 7 0,7-15 0,-7 14 0,6-5 0,-6 7 0,7-7 0,0 5 0,-7-6 0,5 1 0,-5 5 0,7-5 0,-7-1 0,5-2 0,-6 0 0,1-5 0,5 13 0,-14-14 0,15 15 0,-7-15 0,1 14 0,5-20 0,-12 10 0,12-13 0,-6 16 0,1-7 0,5 6 0,-6-8 0,1 8 0,6-5 0,-14 5 0,13 0 0,-5-6 0,0 15 0,5-7 0,-5 0 0,0 7 0,6-7 0,-6 9 0,7-1 0,0 1 0,-7-1 0,5 1 0,-5-1 0,7 1 0,0 0 0,0-1 0,0 1 0,0-1 0,-6-14 0,4 10 0,-5-10 0,7 14 0,0 1 0,0-9 0,-7 7 0,5-7 0,-4 9 0,6-1 0,0 1 0,0-1 0,0 1 0,-7-1 0,5-7 0,-5 5 0,7-6 0,0 1 0,0 5 0,-7-5 0,5-1 0,-4 6 0,6-5 0,0 7 0,0-7 0,-7 5 0,5-12 0,-5 12 0,7-4 0,0-2 0,0 7 0,0-7 0,0 9 0,0-1 0,0 1 0,0-1 0,0 1 0,0 0 0,-7-9 0,5 6 0,-6-5 0,8 7 0,0 1 0,0-1 0,0-7 0,0 5 0,0-6 0,0 1 0,0 5 0,0-5 0,0 0 0,0-2 0,0 1 0,0 0 0,0 8 0,-7 1 0,5-9 0,-4 7 0,6-15 0,0 14 0,0-5 0,0-1 0,0 7 0,0-7 0,0 0 0,0 7 0,0-7 0,0 9 0,0-1 0,0 1 0,0-9 0,0 7 0,0-7 0,0 8 0,0-14 0,0 2 0,0-4 0,0 0 0,0 14 0,0-13 0,0 13 0,0-6 0,0 1 0,0 5 0,0-5 0,0-1 0,0 6 0,0-5 0,0-1 0,0 7 0,0-7 0,0 0 0,0 7 0,0-7 0,0 0 0,0 7 0,0-15 0,0 15 0,0-7 0,0 0 0,6-8 0,-4 4 0,5-11 0,0 22 0,-6-15 0,6 15 0,-7-15 0,0 6 0,7 0 0,-5-6 0,4 15 0,-6-15 0,8 6 0,-6 1 0,5-7 0,-7 14 0,0-14 0,8 7 0,-7-1 0,7-6 0,-8 15 0,7-15 0,-5 6 0,6 0 0,-8-6 0,0 7 0,0-9 0,7 8 0,-6-21 0,6 26 0,0-18 0,-5 15 0,4 7 0,-6-15 0,0 14 0,0-5 0,8-1 0,-6 7 0,5-7 0,-7 0 0,0 7 0,7-7 0,-5 9 0,4-9 0,-6 7 0,0-7 0,7 8 0,-5 1 0,5-9 0,-7 7 0,0-7 0,6 9 0,-4-16 0,5 12 0,-7-12 0,7 16 0,-6-9 0,6 7 0,-7-7 0,0 9 0,7-1 0,-6 1 0,6-1 0,-7 1 0,0-1 0,0 1 0,0-1 0,0 1 0,0-1 0,7 8 0,-5-6 0,4 6 0,-6-8 0,0 1 0,0-1 0,0 1 0,8-9 0,-6 7 0,5-7 0,0 8 0,-5 1 0,5-1 0,-7 1 0,0 0 0,6-1 0,-4 1 0,5-1 0,-7 1 0,0-1 0,7 1 0,-6-1 0,6 1 0,-7-1 0,7 8 0,-6-6 0,6 5 0,-7-6 0,7 0 0,-5-1 0,11 1 0,-11-1 0,5 1 0,-1-1 0,-4 1 0,12-1 0,-13 1 0,13-1 0,-12 1 0,11 0 0,-4-1 0,-1 1 0,6-1 0,-13 1 0,13-1 0,-6 1 0,1-1 0,4 1 0,-4-1 0,6 1 0,-7-9 0,6 7 0,-6-7 0,8 0 0,0 7 0,0-15 0,0 15 0,1-15 0,-2 14 0,1-6 0,-1 9 0,0 0 0,1-1 0,-1 1 0,0 6 0,-6-5 0,4 13 0,-11-13 0,11 12 0,-11-12 0,12 13 0,-6-13 0,15 5 0,3-8 0,8-7 0,9-4 0,-7 1 0,7-6 0,-9 14 0,-9-5 0,7 7 0,-15 1 0,7 0 0,-9 7 0,0-4 0,1 11 0,-1-5 0,0 7 0,-7 0 0,-1 0 0</inkml:trace>
</inkml:ink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23.xml"/><Relationship Id="rId7" Type="http://schemas.openxmlformats.org/officeDocument/2006/relationships/image" Target="../media/image4.png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30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9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20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45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41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34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en.wikipedia.org/wiki/File:Prohibition_sign.svg" TargetMode="Externa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2.xml"/><Relationship Id="rId6" Type="http://schemas.openxmlformats.org/officeDocument/2006/relationships/image" Target="../media/image33.png"/><Relationship Id="rId5" Type="http://schemas.openxmlformats.org/officeDocument/2006/relationships/hyperlink" Target="https://pixabay.com/cs/ruka-palec-znamen%C3%AD-ok-ano-311121/" TargetMode="Externa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svgsilh.com/ff5722/image/434152.html" TargetMode="Externa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3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7.xml"/><Relationship Id="rId6" Type="http://schemas.openxmlformats.org/officeDocument/2006/relationships/image" Target="../media/image41.png"/><Relationship Id="rId5" Type="http://schemas.openxmlformats.org/officeDocument/2006/relationships/customXml" Target="../ink/ink1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8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9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6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6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5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4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8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4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6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4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508" y="4048280"/>
            <a:ext cx="14682604" cy="1525982"/>
          </a:xfrm>
        </p:spPr>
        <p:txBody>
          <a:bodyPr/>
          <a:lstStyle/>
          <a:p>
            <a:pPr algn="ctr"/>
            <a:r>
              <a:rPr lang="pt-BR" sz="6000" dirty="0"/>
              <a:t>Sequenciamento Tumoral: Classificação das variantes genéticas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454150" y="7499350"/>
            <a:ext cx="12425136" cy="519113"/>
          </a:xfrm>
        </p:spPr>
        <p:txBody>
          <a:bodyPr/>
          <a:lstStyle/>
          <a:p>
            <a:r>
              <a:rPr lang="pt-BR" i="1" dirty="0"/>
              <a:t>Dra. Ana Carolina Paniza CRM-SP 151630 </a:t>
            </a:r>
            <a:r>
              <a:rPr lang="pt-BR" i="1" dirty="0" err="1"/>
              <a:t>I</a:t>
            </a:r>
            <a:r>
              <a:rPr lang="pt-BR" i="1" dirty="0"/>
              <a:t> RQE 71665</a:t>
            </a: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DASA Genômica</a:t>
            </a:r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CCF091-08F6-724A-64E7-38FD637A733B}"/>
              </a:ext>
            </a:extLst>
          </p:cNvPr>
          <p:cNvGrpSpPr/>
          <p:nvPr/>
        </p:nvGrpSpPr>
        <p:grpSpPr>
          <a:xfrm>
            <a:off x="338348" y="2428024"/>
            <a:ext cx="15508357" cy="6860588"/>
            <a:chOff x="338348" y="2428024"/>
            <a:chExt cx="15508357" cy="686058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29CCA56-6235-39EA-A2B1-1B3DB6D0503D}"/>
                </a:ext>
              </a:extLst>
            </p:cNvPr>
            <p:cNvSpPr/>
            <p:nvPr/>
          </p:nvSpPr>
          <p:spPr>
            <a:xfrm>
              <a:off x="451837" y="2463129"/>
              <a:ext cx="4338901" cy="1129393"/>
            </a:xfrm>
            <a:custGeom>
              <a:avLst/>
              <a:gdLst>
                <a:gd name="connsiteX0" fmla="*/ 0 w 3551905"/>
                <a:gd name="connsiteY0" fmla="*/ 0 h 1036303"/>
                <a:gd name="connsiteX1" fmla="*/ 3033754 w 3551905"/>
                <a:gd name="connsiteY1" fmla="*/ 0 h 1036303"/>
                <a:gd name="connsiteX2" fmla="*/ 3551905 w 3551905"/>
                <a:gd name="connsiteY2" fmla="*/ 518152 h 1036303"/>
                <a:gd name="connsiteX3" fmla="*/ 3033754 w 3551905"/>
                <a:gd name="connsiteY3" fmla="*/ 1036303 h 1036303"/>
                <a:gd name="connsiteX4" fmla="*/ 0 w 3551905"/>
                <a:gd name="connsiteY4" fmla="*/ 1036303 h 1036303"/>
                <a:gd name="connsiteX5" fmla="*/ 518152 w 3551905"/>
                <a:gd name="connsiteY5" fmla="*/ 518152 h 1036303"/>
                <a:gd name="connsiteX6" fmla="*/ 0 w 3551905"/>
                <a:gd name="connsiteY6" fmla="*/ 0 h 103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1905" h="1036303">
                  <a:moveTo>
                    <a:pt x="0" y="0"/>
                  </a:moveTo>
                  <a:lnTo>
                    <a:pt x="3033754" y="0"/>
                  </a:lnTo>
                  <a:lnTo>
                    <a:pt x="3551905" y="518152"/>
                  </a:lnTo>
                  <a:lnTo>
                    <a:pt x="3033754" y="1036303"/>
                  </a:lnTo>
                  <a:lnTo>
                    <a:pt x="0" y="1036303"/>
                  </a:lnTo>
                  <a:lnTo>
                    <a:pt x="518152" y="518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792" tIns="20320" rIns="518151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 err="1"/>
                <a:t>Oncogênica</a:t>
              </a:r>
              <a:endParaRPr lang="en-US" sz="3600" b="1" kern="120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23755A1-5F29-A437-D164-A5CB066B3142}"/>
                </a:ext>
              </a:extLst>
            </p:cNvPr>
            <p:cNvSpPr/>
            <p:nvPr/>
          </p:nvSpPr>
          <p:spPr>
            <a:xfrm>
              <a:off x="4790738" y="2438446"/>
              <a:ext cx="7569766" cy="1169607"/>
            </a:xfrm>
            <a:custGeom>
              <a:avLst/>
              <a:gdLst>
                <a:gd name="connsiteX0" fmla="*/ 0 w 8187490"/>
                <a:gd name="connsiteY0" fmla="*/ 0 h 1169607"/>
                <a:gd name="connsiteX1" fmla="*/ 7602687 w 8187490"/>
                <a:gd name="connsiteY1" fmla="*/ 0 h 1169607"/>
                <a:gd name="connsiteX2" fmla="*/ 8187490 w 8187490"/>
                <a:gd name="connsiteY2" fmla="*/ 584804 h 1169607"/>
                <a:gd name="connsiteX3" fmla="*/ 7602687 w 8187490"/>
                <a:gd name="connsiteY3" fmla="*/ 1169607 h 1169607"/>
                <a:gd name="connsiteX4" fmla="*/ 0 w 8187490"/>
                <a:gd name="connsiteY4" fmla="*/ 1169607 h 1169607"/>
                <a:gd name="connsiteX5" fmla="*/ 584804 w 8187490"/>
                <a:gd name="connsiteY5" fmla="*/ 584804 h 1169607"/>
                <a:gd name="connsiteX6" fmla="*/ 0 w 8187490"/>
                <a:gd name="connsiteY6" fmla="*/ 0 h 116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87490" h="1169607">
                  <a:moveTo>
                    <a:pt x="0" y="0"/>
                  </a:moveTo>
                  <a:lnTo>
                    <a:pt x="7602687" y="0"/>
                  </a:lnTo>
                  <a:lnTo>
                    <a:pt x="8187490" y="584804"/>
                  </a:lnTo>
                  <a:lnTo>
                    <a:pt x="7602687" y="1169607"/>
                  </a:lnTo>
                  <a:lnTo>
                    <a:pt x="0" y="1169607"/>
                  </a:lnTo>
                  <a:lnTo>
                    <a:pt x="584804" y="5848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5444" tIns="20320" rIns="584803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Alterações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genéticas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conhecidas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por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causar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câncer</a:t>
              </a:r>
              <a:r>
                <a:rPr lang="en-US" sz="3200" kern="1200" dirty="0"/>
                <a:t>.  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D9E2128-DEB7-A6C8-DBDB-F5E6C1A60A88}"/>
                </a:ext>
              </a:extLst>
            </p:cNvPr>
            <p:cNvSpPr/>
            <p:nvPr/>
          </p:nvSpPr>
          <p:spPr>
            <a:xfrm>
              <a:off x="12112864" y="2428024"/>
              <a:ext cx="3463580" cy="1136151"/>
            </a:xfrm>
            <a:custGeom>
              <a:avLst/>
              <a:gdLst>
                <a:gd name="connsiteX0" fmla="*/ 0 w 3463580"/>
                <a:gd name="connsiteY0" fmla="*/ 0 h 1007197"/>
                <a:gd name="connsiteX1" fmla="*/ 2959982 w 3463580"/>
                <a:gd name="connsiteY1" fmla="*/ 0 h 1007197"/>
                <a:gd name="connsiteX2" fmla="*/ 3463580 w 3463580"/>
                <a:gd name="connsiteY2" fmla="*/ 503599 h 1007197"/>
                <a:gd name="connsiteX3" fmla="*/ 2959982 w 3463580"/>
                <a:gd name="connsiteY3" fmla="*/ 1007197 h 1007197"/>
                <a:gd name="connsiteX4" fmla="*/ 0 w 3463580"/>
                <a:gd name="connsiteY4" fmla="*/ 1007197 h 1007197"/>
                <a:gd name="connsiteX5" fmla="*/ 503599 w 3463580"/>
                <a:gd name="connsiteY5" fmla="*/ 503599 h 1007197"/>
                <a:gd name="connsiteX6" fmla="*/ 0 w 3463580"/>
                <a:gd name="connsiteY6" fmla="*/ 0 h 100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3580" h="1007197">
                  <a:moveTo>
                    <a:pt x="0" y="0"/>
                  </a:moveTo>
                  <a:lnTo>
                    <a:pt x="2959982" y="0"/>
                  </a:lnTo>
                  <a:lnTo>
                    <a:pt x="3463580" y="503599"/>
                  </a:lnTo>
                  <a:lnTo>
                    <a:pt x="2959982" y="1007197"/>
                  </a:lnTo>
                  <a:lnTo>
                    <a:pt x="0" y="1007197"/>
                  </a:lnTo>
                  <a:lnTo>
                    <a:pt x="503599" y="5035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4239" tIns="20320" rIns="503598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Tem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impacto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clínico</a:t>
              </a:r>
              <a:endParaRPr lang="en-US" sz="3200" kern="12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D8586E9-787E-77EA-69A3-B89E917140F5}"/>
                </a:ext>
              </a:extLst>
            </p:cNvPr>
            <p:cNvSpPr/>
            <p:nvPr/>
          </p:nvSpPr>
          <p:spPr>
            <a:xfrm>
              <a:off x="451837" y="3915543"/>
              <a:ext cx="4448722" cy="1129393"/>
            </a:xfrm>
            <a:custGeom>
              <a:avLst/>
              <a:gdLst>
                <a:gd name="connsiteX0" fmla="*/ 0 w 4448722"/>
                <a:gd name="connsiteY0" fmla="*/ 0 h 1036303"/>
                <a:gd name="connsiteX1" fmla="*/ 3930571 w 4448722"/>
                <a:gd name="connsiteY1" fmla="*/ 0 h 1036303"/>
                <a:gd name="connsiteX2" fmla="*/ 4448722 w 4448722"/>
                <a:gd name="connsiteY2" fmla="*/ 518152 h 1036303"/>
                <a:gd name="connsiteX3" fmla="*/ 3930571 w 4448722"/>
                <a:gd name="connsiteY3" fmla="*/ 1036303 h 1036303"/>
                <a:gd name="connsiteX4" fmla="*/ 0 w 4448722"/>
                <a:gd name="connsiteY4" fmla="*/ 1036303 h 1036303"/>
                <a:gd name="connsiteX5" fmla="*/ 518152 w 4448722"/>
                <a:gd name="connsiteY5" fmla="*/ 518152 h 1036303"/>
                <a:gd name="connsiteX6" fmla="*/ 0 w 4448722"/>
                <a:gd name="connsiteY6" fmla="*/ 0 h 103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8722" h="1036303">
                  <a:moveTo>
                    <a:pt x="0" y="0"/>
                  </a:moveTo>
                  <a:lnTo>
                    <a:pt x="3930571" y="0"/>
                  </a:lnTo>
                  <a:lnTo>
                    <a:pt x="4448722" y="518152"/>
                  </a:lnTo>
                  <a:lnTo>
                    <a:pt x="3930571" y="1036303"/>
                  </a:lnTo>
                  <a:lnTo>
                    <a:pt x="0" y="1036303"/>
                  </a:lnTo>
                  <a:lnTo>
                    <a:pt x="518152" y="518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792" tIns="20320" rIns="518151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 err="1"/>
                <a:t>Provavelmente</a:t>
              </a:r>
              <a:r>
                <a:rPr lang="en-US" sz="3600" b="1" kern="1200" dirty="0"/>
                <a:t> </a:t>
              </a:r>
              <a:r>
                <a:rPr lang="en-US" sz="3600" b="1" kern="1200" dirty="0" err="1"/>
                <a:t>Oncogênica</a:t>
              </a:r>
              <a:endParaRPr lang="en-US" sz="3600" b="1" kern="12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2F813C-677B-EDEE-6098-0AE9E14A6C74}"/>
                </a:ext>
              </a:extLst>
            </p:cNvPr>
            <p:cNvSpPr/>
            <p:nvPr/>
          </p:nvSpPr>
          <p:spPr>
            <a:xfrm>
              <a:off x="4865650" y="3881731"/>
              <a:ext cx="7247213" cy="1181386"/>
            </a:xfrm>
            <a:custGeom>
              <a:avLst/>
              <a:gdLst>
                <a:gd name="connsiteX0" fmla="*/ 0 w 6973994"/>
                <a:gd name="connsiteY0" fmla="*/ 0 h 860132"/>
                <a:gd name="connsiteX1" fmla="*/ 6543928 w 6973994"/>
                <a:gd name="connsiteY1" fmla="*/ 0 h 860132"/>
                <a:gd name="connsiteX2" fmla="*/ 6973994 w 6973994"/>
                <a:gd name="connsiteY2" fmla="*/ 430066 h 860132"/>
                <a:gd name="connsiteX3" fmla="*/ 6543928 w 6973994"/>
                <a:gd name="connsiteY3" fmla="*/ 860132 h 860132"/>
                <a:gd name="connsiteX4" fmla="*/ 0 w 6973994"/>
                <a:gd name="connsiteY4" fmla="*/ 860132 h 860132"/>
                <a:gd name="connsiteX5" fmla="*/ 430066 w 6973994"/>
                <a:gd name="connsiteY5" fmla="*/ 430066 h 860132"/>
                <a:gd name="connsiteX6" fmla="*/ 0 w 6973994"/>
                <a:gd name="connsiteY6" fmla="*/ 0 h 86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3994" h="860132">
                  <a:moveTo>
                    <a:pt x="0" y="0"/>
                  </a:moveTo>
                  <a:lnTo>
                    <a:pt x="6543928" y="0"/>
                  </a:lnTo>
                  <a:lnTo>
                    <a:pt x="6973994" y="430066"/>
                  </a:lnTo>
                  <a:lnTo>
                    <a:pt x="6543928" y="860132"/>
                  </a:lnTo>
                  <a:lnTo>
                    <a:pt x="0" y="860132"/>
                  </a:lnTo>
                  <a:lnTo>
                    <a:pt x="430066" y="430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0546" tIns="15240" rIns="430066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Alterações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genéticas</a:t>
              </a:r>
              <a:r>
                <a:rPr lang="en-US" sz="3200" kern="1200" dirty="0"/>
                <a:t> com fortes </a:t>
              </a:r>
              <a:r>
                <a:rPr lang="en-US" sz="3200" kern="1200" dirty="0" err="1"/>
                <a:t>evidências</a:t>
              </a:r>
              <a:r>
                <a:rPr lang="en-US" sz="3200" kern="1200" dirty="0"/>
                <a:t> de </a:t>
              </a:r>
              <a:r>
                <a:rPr lang="en-US" sz="3200" kern="1200" dirty="0" err="1"/>
                <a:t>causar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câncer</a:t>
              </a:r>
              <a:r>
                <a:rPr lang="en-US" sz="3200" kern="1200" dirty="0"/>
                <a:t> 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E5D5B1-3647-5317-84FC-85370AAE8F3B}"/>
                </a:ext>
              </a:extLst>
            </p:cNvPr>
            <p:cNvSpPr/>
            <p:nvPr/>
          </p:nvSpPr>
          <p:spPr>
            <a:xfrm>
              <a:off x="12112863" y="3937116"/>
              <a:ext cx="3463580" cy="1169606"/>
            </a:xfrm>
            <a:custGeom>
              <a:avLst/>
              <a:gdLst>
                <a:gd name="connsiteX0" fmla="*/ 0 w 3108990"/>
                <a:gd name="connsiteY0" fmla="*/ 0 h 860132"/>
                <a:gd name="connsiteX1" fmla="*/ 2678924 w 3108990"/>
                <a:gd name="connsiteY1" fmla="*/ 0 h 860132"/>
                <a:gd name="connsiteX2" fmla="*/ 3108990 w 3108990"/>
                <a:gd name="connsiteY2" fmla="*/ 430066 h 860132"/>
                <a:gd name="connsiteX3" fmla="*/ 2678924 w 3108990"/>
                <a:gd name="connsiteY3" fmla="*/ 860132 h 860132"/>
                <a:gd name="connsiteX4" fmla="*/ 0 w 3108990"/>
                <a:gd name="connsiteY4" fmla="*/ 860132 h 860132"/>
                <a:gd name="connsiteX5" fmla="*/ 430066 w 3108990"/>
                <a:gd name="connsiteY5" fmla="*/ 430066 h 860132"/>
                <a:gd name="connsiteX6" fmla="*/ 0 w 3108990"/>
                <a:gd name="connsiteY6" fmla="*/ 0 h 86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990" h="860132">
                  <a:moveTo>
                    <a:pt x="0" y="0"/>
                  </a:moveTo>
                  <a:lnTo>
                    <a:pt x="2678924" y="0"/>
                  </a:lnTo>
                  <a:lnTo>
                    <a:pt x="3108990" y="430066"/>
                  </a:lnTo>
                  <a:lnTo>
                    <a:pt x="2678924" y="860132"/>
                  </a:lnTo>
                  <a:lnTo>
                    <a:pt x="0" y="860132"/>
                  </a:lnTo>
                  <a:lnTo>
                    <a:pt x="430066" y="430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0706" tIns="20320" rIns="430066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Tem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impacto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clínico</a:t>
              </a:r>
              <a:endParaRPr lang="en-US" sz="3200" kern="120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B261E5-FC8F-9790-98CF-CB6AD5365089}"/>
                </a:ext>
              </a:extLst>
            </p:cNvPr>
            <p:cNvSpPr/>
            <p:nvPr/>
          </p:nvSpPr>
          <p:spPr>
            <a:xfrm>
              <a:off x="395603" y="5316606"/>
              <a:ext cx="4724224" cy="1294332"/>
            </a:xfrm>
            <a:custGeom>
              <a:avLst/>
              <a:gdLst>
                <a:gd name="connsiteX0" fmla="*/ 0 w 4724224"/>
                <a:gd name="connsiteY0" fmla="*/ 0 h 1036303"/>
                <a:gd name="connsiteX1" fmla="*/ 4206073 w 4724224"/>
                <a:gd name="connsiteY1" fmla="*/ 0 h 1036303"/>
                <a:gd name="connsiteX2" fmla="*/ 4724224 w 4724224"/>
                <a:gd name="connsiteY2" fmla="*/ 518152 h 1036303"/>
                <a:gd name="connsiteX3" fmla="*/ 4206073 w 4724224"/>
                <a:gd name="connsiteY3" fmla="*/ 1036303 h 1036303"/>
                <a:gd name="connsiteX4" fmla="*/ 0 w 4724224"/>
                <a:gd name="connsiteY4" fmla="*/ 1036303 h 1036303"/>
                <a:gd name="connsiteX5" fmla="*/ 518152 w 4724224"/>
                <a:gd name="connsiteY5" fmla="*/ 518152 h 1036303"/>
                <a:gd name="connsiteX6" fmla="*/ 0 w 4724224"/>
                <a:gd name="connsiteY6" fmla="*/ 0 h 103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4224" h="1036303">
                  <a:moveTo>
                    <a:pt x="0" y="0"/>
                  </a:moveTo>
                  <a:lnTo>
                    <a:pt x="4206073" y="0"/>
                  </a:lnTo>
                  <a:lnTo>
                    <a:pt x="4724224" y="518152"/>
                  </a:lnTo>
                  <a:lnTo>
                    <a:pt x="4206073" y="1036303"/>
                  </a:lnTo>
                  <a:lnTo>
                    <a:pt x="0" y="1036303"/>
                  </a:lnTo>
                  <a:lnTo>
                    <a:pt x="518152" y="518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792" tIns="20320" rIns="518151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 err="1"/>
                <a:t>Significado</a:t>
              </a:r>
              <a:r>
                <a:rPr lang="en-US" sz="3600" b="1" kern="1200" dirty="0"/>
                <a:t> </a:t>
              </a:r>
              <a:r>
                <a:rPr lang="en-US" sz="3600" b="1" kern="1200" dirty="0" err="1"/>
                <a:t>clínico</a:t>
              </a:r>
              <a:r>
                <a:rPr lang="en-US" sz="3600" b="1" kern="1200" dirty="0"/>
                <a:t> </a:t>
              </a:r>
              <a:r>
                <a:rPr lang="en-US" sz="3600" b="1" kern="1200" dirty="0" err="1"/>
                <a:t>incerto</a:t>
              </a:r>
              <a:endParaRPr lang="en-US" sz="3600" b="1" kern="120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E074937-AA5D-0684-F42A-A246321464E0}"/>
                </a:ext>
              </a:extLst>
            </p:cNvPr>
            <p:cNvSpPr/>
            <p:nvPr/>
          </p:nvSpPr>
          <p:spPr>
            <a:xfrm>
              <a:off x="4865651" y="5259990"/>
              <a:ext cx="7319262" cy="1350948"/>
            </a:xfrm>
            <a:custGeom>
              <a:avLst/>
              <a:gdLst>
                <a:gd name="connsiteX0" fmla="*/ 0 w 7409629"/>
                <a:gd name="connsiteY0" fmla="*/ 0 h 860132"/>
                <a:gd name="connsiteX1" fmla="*/ 6979563 w 7409629"/>
                <a:gd name="connsiteY1" fmla="*/ 0 h 860132"/>
                <a:gd name="connsiteX2" fmla="*/ 7409629 w 7409629"/>
                <a:gd name="connsiteY2" fmla="*/ 430066 h 860132"/>
                <a:gd name="connsiteX3" fmla="*/ 6979563 w 7409629"/>
                <a:gd name="connsiteY3" fmla="*/ 860132 h 860132"/>
                <a:gd name="connsiteX4" fmla="*/ 0 w 7409629"/>
                <a:gd name="connsiteY4" fmla="*/ 860132 h 860132"/>
                <a:gd name="connsiteX5" fmla="*/ 430066 w 7409629"/>
                <a:gd name="connsiteY5" fmla="*/ 430066 h 860132"/>
                <a:gd name="connsiteX6" fmla="*/ 0 w 7409629"/>
                <a:gd name="connsiteY6" fmla="*/ 0 h 86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9629" h="860132">
                  <a:moveTo>
                    <a:pt x="0" y="0"/>
                  </a:moveTo>
                  <a:lnTo>
                    <a:pt x="6979563" y="0"/>
                  </a:lnTo>
                  <a:lnTo>
                    <a:pt x="7409629" y="430066"/>
                  </a:lnTo>
                  <a:lnTo>
                    <a:pt x="6979563" y="860132"/>
                  </a:lnTo>
                  <a:lnTo>
                    <a:pt x="0" y="860132"/>
                  </a:lnTo>
                  <a:lnTo>
                    <a:pt x="430066" y="430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0546" tIns="15240" rIns="430066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Alterações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genéticas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sem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evidências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suficientes</a:t>
              </a:r>
              <a:r>
                <a:rPr lang="en-US" sz="3200" kern="1200" dirty="0"/>
                <a:t> para </a:t>
              </a:r>
              <a:r>
                <a:rPr lang="en-US" sz="3200" kern="1200" dirty="0" err="1"/>
                <a:t>determinar</a:t>
              </a:r>
              <a:r>
                <a:rPr lang="en-US" sz="3200" kern="1200" dirty="0"/>
                <a:t> se </a:t>
              </a:r>
              <a:r>
                <a:rPr lang="en-US" sz="3200" kern="1200" dirty="0" err="1"/>
                <a:t>estão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ou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não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relacionadas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ao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câncer</a:t>
              </a:r>
              <a:endParaRPr lang="en-US" sz="3200" kern="120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8E8EF3F-681D-80A4-B1EF-8722895FAB68}"/>
                </a:ext>
              </a:extLst>
            </p:cNvPr>
            <p:cNvSpPr/>
            <p:nvPr/>
          </p:nvSpPr>
          <p:spPr>
            <a:xfrm>
              <a:off x="12184913" y="5277810"/>
              <a:ext cx="3569419" cy="1350948"/>
            </a:xfrm>
            <a:custGeom>
              <a:avLst/>
              <a:gdLst>
                <a:gd name="connsiteX0" fmla="*/ 0 w 3569419"/>
                <a:gd name="connsiteY0" fmla="*/ 0 h 860132"/>
                <a:gd name="connsiteX1" fmla="*/ 3139353 w 3569419"/>
                <a:gd name="connsiteY1" fmla="*/ 0 h 860132"/>
                <a:gd name="connsiteX2" fmla="*/ 3569419 w 3569419"/>
                <a:gd name="connsiteY2" fmla="*/ 430066 h 860132"/>
                <a:gd name="connsiteX3" fmla="*/ 3139353 w 3569419"/>
                <a:gd name="connsiteY3" fmla="*/ 860132 h 860132"/>
                <a:gd name="connsiteX4" fmla="*/ 0 w 3569419"/>
                <a:gd name="connsiteY4" fmla="*/ 860132 h 860132"/>
                <a:gd name="connsiteX5" fmla="*/ 430066 w 3569419"/>
                <a:gd name="connsiteY5" fmla="*/ 430066 h 860132"/>
                <a:gd name="connsiteX6" fmla="*/ 0 w 3569419"/>
                <a:gd name="connsiteY6" fmla="*/ 0 h 86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9419" h="860132">
                  <a:moveTo>
                    <a:pt x="0" y="0"/>
                  </a:moveTo>
                  <a:lnTo>
                    <a:pt x="3139353" y="0"/>
                  </a:lnTo>
                  <a:lnTo>
                    <a:pt x="3569419" y="430066"/>
                  </a:lnTo>
                  <a:lnTo>
                    <a:pt x="3139353" y="860132"/>
                  </a:lnTo>
                  <a:lnTo>
                    <a:pt x="0" y="860132"/>
                  </a:lnTo>
                  <a:lnTo>
                    <a:pt x="430066" y="430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0546" tIns="15240" rIns="430066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 </a:t>
              </a:r>
              <a:r>
                <a:rPr lang="en-US" sz="3200" kern="1200" dirty="0" err="1"/>
                <a:t>Impacto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clínico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desconhecido</a:t>
              </a:r>
              <a:endParaRPr lang="en-US" sz="3200" kern="120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CA4D05C-B97F-FB29-2BAC-8BD25D92C52F}"/>
                </a:ext>
              </a:extLst>
            </p:cNvPr>
            <p:cNvSpPr/>
            <p:nvPr/>
          </p:nvSpPr>
          <p:spPr>
            <a:xfrm>
              <a:off x="338348" y="6846694"/>
              <a:ext cx="4675699" cy="1036303"/>
            </a:xfrm>
            <a:custGeom>
              <a:avLst/>
              <a:gdLst>
                <a:gd name="connsiteX0" fmla="*/ 0 w 4675699"/>
                <a:gd name="connsiteY0" fmla="*/ 0 h 1036303"/>
                <a:gd name="connsiteX1" fmla="*/ 4157548 w 4675699"/>
                <a:gd name="connsiteY1" fmla="*/ 0 h 1036303"/>
                <a:gd name="connsiteX2" fmla="*/ 4675699 w 4675699"/>
                <a:gd name="connsiteY2" fmla="*/ 518152 h 1036303"/>
                <a:gd name="connsiteX3" fmla="*/ 4157548 w 4675699"/>
                <a:gd name="connsiteY3" fmla="*/ 1036303 h 1036303"/>
                <a:gd name="connsiteX4" fmla="*/ 0 w 4675699"/>
                <a:gd name="connsiteY4" fmla="*/ 1036303 h 1036303"/>
                <a:gd name="connsiteX5" fmla="*/ 518152 w 4675699"/>
                <a:gd name="connsiteY5" fmla="*/ 518152 h 1036303"/>
                <a:gd name="connsiteX6" fmla="*/ 0 w 4675699"/>
                <a:gd name="connsiteY6" fmla="*/ 0 h 103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5699" h="1036303">
                  <a:moveTo>
                    <a:pt x="0" y="0"/>
                  </a:moveTo>
                  <a:lnTo>
                    <a:pt x="4157548" y="0"/>
                  </a:lnTo>
                  <a:lnTo>
                    <a:pt x="4675699" y="518152"/>
                  </a:lnTo>
                  <a:lnTo>
                    <a:pt x="4157548" y="1036303"/>
                  </a:lnTo>
                  <a:lnTo>
                    <a:pt x="0" y="1036303"/>
                  </a:lnTo>
                  <a:lnTo>
                    <a:pt x="518152" y="5181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792" tIns="20320" rIns="518151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 err="1"/>
                <a:t>Provavelmente</a:t>
              </a:r>
              <a:r>
                <a:rPr lang="en-US" sz="3600" b="1" kern="1200" dirty="0"/>
                <a:t> </a:t>
              </a:r>
              <a:r>
                <a:rPr lang="en-US" sz="3600" b="1" kern="1200" dirty="0" err="1"/>
                <a:t>benigna</a:t>
              </a:r>
              <a:endParaRPr lang="en-US" sz="3600" b="1" kern="120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A6F5BEF-1879-37FE-0160-6B6E31B744BF}"/>
                </a:ext>
              </a:extLst>
            </p:cNvPr>
            <p:cNvSpPr/>
            <p:nvPr/>
          </p:nvSpPr>
          <p:spPr>
            <a:xfrm>
              <a:off x="4790738" y="6888075"/>
              <a:ext cx="7394175" cy="1106672"/>
            </a:xfrm>
            <a:custGeom>
              <a:avLst/>
              <a:gdLst>
                <a:gd name="connsiteX0" fmla="*/ 0 w 8466732"/>
                <a:gd name="connsiteY0" fmla="*/ 0 h 860132"/>
                <a:gd name="connsiteX1" fmla="*/ 8036666 w 8466732"/>
                <a:gd name="connsiteY1" fmla="*/ 0 h 860132"/>
                <a:gd name="connsiteX2" fmla="*/ 8466732 w 8466732"/>
                <a:gd name="connsiteY2" fmla="*/ 430066 h 860132"/>
                <a:gd name="connsiteX3" fmla="*/ 8036666 w 8466732"/>
                <a:gd name="connsiteY3" fmla="*/ 860132 h 860132"/>
                <a:gd name="connsiteX4" fmla="*/ 0 w 8466732"/>
                <a:gd name="connsiteY4" fmla="*/ 860132 h 860132"/>
                <a:gd name="connsiteX5" fmla="*/ 430066 w 8466732"/>
                <a:gd name="connsiteY5" fmla="*/ 430066 h 860132"/>
                <a:gd name="connsiteX6" fmla="*/ 0 w 8466732"/>
                <a:gd name="connsiteY6" fmla="*/ 0 h 86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6732" h="860132">
                  <a:moveTo>
                    <a:pt x="0" y="0"/>
                  </a:moveTo>
                  <a:lnTo>
                    <a:pt x="8036666" y="0"/>
                  </a:lnTo>
                  <a:lnTo>
                    <a:pt x="8466732" y="430066"/>
                  </a:lnTo>
                  <a:lnTo>
                    <a:pt x="8036666" y="860132"/>
                  </a:lnTo>
                  <a:lnTo>
                    <a:pt x="0" y="860132"/>
                  </a:lnTo>
                  <a:lnTo>
                    <a:pt x="430066" y="430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0546" tIns="15240" rIns="430066" bIns="15240" numCol="1" spcCol="1270" anchor="ctr" anchorCtr="0">
              <a:noAutofit/>
            </a:bodyPr>
            <a:lstStyle/>
            <a:p>
              <a:pPr marL="0" lvl="0" indent="0" algn="ctr" defTabSz="1066800" fontAlgn="ctr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Alterações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genéticas</a:t>
              </a:r>
              <a:r>
                <a:rPr lang="en-US" sz="3200" kern="1200" dirty="0"/>
                <a:t> com fortes </a:t>
              </a:r>
              <a:r>
                <a:rPr lang="en-US" sz="3200" kern="1200" dirty="0" err="1"/>
                <a:t>evidências</a:t>
              </a:r>
              <a:r>
                <a:rPr lang="en-US" sz="3200" kern="1200" dirty="0"/>
                <a:t> de </a:t>
              </a:r>
              <a:r>
                <a:rPr lang="en-US" sz="3200" kern="1200" dirty="0" err="1"/>
                <a:t>não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causarem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câncer</a:t>
              </a:r>
              <a:endParaRPr lang="en-US" sz="3200" kern="12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91F532-B388-E6CA-9D5A-31AAB75D4499}"/>
                </a:ext>
              </a:extLst>
            </p:cNvPr>
            <p:cNvSpPr/>
            <p:nvPr/>
          </p:nvSpPr>
          <p:spPr>
            <a:xfrm>
              <a:off x="12190384" y="6952599"/>
              <a:ext cx="3656321" cy="970901"/>
            </a:xfrm>
            <a:custGeom>
              <a:avLst/>
              <a:gdLst>
                <a:gd name="connsiteX0" fmla="*/ 0 w 3911730"/>
                <a:gd name="connsiteY0" fmla="*/ 0 h 860132"/>
                <a:gd name="connsiteX1" fmla="*/ 3481664 w 3911730"/>
                <a:gd name="connsiteY1" fmla="*/ 0 h 860132"/>
                <a:gd name="connsiteX2" fmla="*/ 3911730 w 3911730"/>
                <a:gd name="connsiteY2" fmla="*/ 430066 h 860132"/>
                <a:gd name="connsiteX3" fmla="*/ 3481664 w 3911730"/>
                <a:gd name="connsiteY3" fmla="*/ 860132 h 860132"/>
                <a:gd name="connsiteX4" fmla="*/ 0 w 3911730"/>
                <a:gd name="connsiteY4" fmla="*/ 860132 h 860132"/>
                <a:gd name="connsiteX5" fmla="*/ 430066 w 3911730"/>
                <a:gd name="connsiteY5" fmla="*/ 430066 h 860132"/>
                <a:gd name="connsiteX6" fmla="*/ 0 w 3911730"/>
                <a:gd name="connsiteY6" fmla="*/ 0 h 86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1730" h="860132">
                  <a:moveTo>
                    <a:pt x="0" y="0"/>
                  </a:moveTo>
                  <a:lnTo>
                    <a:pt x="3481664" y="0"/>
                  </a:lnTo>
                  <a:lnTo>
                    <a:pt x="3911730" y="430066"/>
                  </a:lnTo>
                  <a:lnTo>
                    <a:pt x="3481664" y="860132"/>
                  </a:lnTo>
                  <a:lnTo>
                    <a:pt x="0" y="860132"/>
                  </a:lnTo>
                  <a:lnTo>
                    <a:pt x="430066" y="430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0546" tIns="15240" rIns="430066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Não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tem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impacto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clínico</a:t>
              </a:r>
              <a:endParaRPr lang="en-US" sz="3200" kern="120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2A9B11C-5BEC-0CAB-B291-9AFF163B5380}"/>
                </a:ext>
              </a:extLst>
            </p:cNvPr>
            <p:cNvSpPr/>
            <p:nvPr/>
          </p:nvSpPr>
          <p:spPr>
            <a:xfrm>
              <a:off x="437588" y="8094732"/>
              <a:ext cx="4752722" cy="1036303"/>
            </a:xfrm>
            <a:custGeom>
              <a:avLst/>
              <a:gdLst>
                <a:gd name="connsiteX0" fmla="*/ 0 w 4752722"/>
                <a:gd name="connsiteY0" fmla="*/ 0 h 1036303"/>
                <a:gd name="connsiteX1" fmla="*/ 4234571 w 4752722"/>
                <a:gd name="connsiteY1" fmla="*/ 0 h 1036303"/>
                <a:gd name="connsiteX2" fmla="*/ 4752722 w 4752722"/>
                <a:gd name="connsiteY2" fmla="*/ 518152 h 1036303"/>
                <a:gd name="connsiteX3" fmla="*/ 4234571 w 4752722"/>
                <a:gd name="connsiteY3" fmla="*/ 1036303 h 1036303"/>
                <a:gd name="connsiteX4" fmla="*/ 0 w 4752722"/>
                <a:gd name="connsiteY4" fmla="*/ 1036303 h 1036303"/>
                <a:gd name="connsiteX5" fmla="*/ 518152 w 4752722"/>
                <a:gd name="connsiteY5" fmla="*/ 518152 h 1036303"/>
                <a:gd name="connsiteX6" fmla="*/ 0 w 4752722"/>
                <a:gd name="connsiteY6" fmla="*/ 0 h 103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2722" h="1036303">
                  <a:moveTo>
                    <a:pt x="0" y="0"/>
                  </a:moveTo>
                  <a:lnTo>
                    <a:pt x="4234571" y="0"/>
                  </a:lnTo>
                  <a:lnTo>
                    <a:pt x="4752722" y="518152"/>
                  </a:lnTo>
                  <a:lnTo>
                    <a:pt x="4234571" y="1036303"/>
                  </a:lnTo>
                  <a:lnTo>
                    <a:pt x="0" y="1036303"/>
                  </a:lnTo>
                  <a:lnTo>
                    <a:pt x="518152" y="5181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792" tIns="20320" rIns="518151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 err="1"/>
                <a:t>Benigna</a:t>
              </a:r>
              <a:endParaRPr lang="en-US" sz="3600" b="1" kern="120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ABA2CA8-6226-ED4C-9F95-01C7E7FF0516}"/>
                </a:ext>
              </a:extLst>
            </p:cNvPr>
            <p:cNvSpPr/>
            <p:nvPr/>
          </p:nvSpPr>
          <p:spPr>
            <a:xfrm>
              <a:off x="4974405" y="8094732"/>
              <a:ext cx="7394177" cy="1106672"/>
            </a:xfrm>
            <a:custGeom>
              <a:avLst/>
              <a:gdLst>
                <a:gd name="connsiteX0" fmla="*/ 0 w 8271245"/>
                <a:gd name="connsiteY0" fmla="*/ 0 h 860132"/>
                <a:gd name="connsiteX1" fmla="*/ 7841179 w 8271245"/>
                <a:gd name="connsiteY1" fmla="*/ 0 h 860132"/>
                <a:gd name="connsiteX2" fmla="*/ 8271245 w 8271245"/>
                <a:gd name="connsiteY2" fmla="*/ 430066 h 860132"/>
                <a:gd name="connsiteX3" fmla="*/ 7841179 w 8271245"/>
                <a:gd name="connsiteY3" fmla="*/ 860132 h 860132"/>
                <a:gd name="connsiteX4" fmla="*/ 0 w 8271245"/>
                <a:gd name="connsiteY4" fmla="*/ 860132 h 860132"/>
                <a:gd name="connsiteX5" fmla="*/ 430066 w 8271245"/>
                <a:gd name="connsiteY5" fmla="*/ 430066 h 860132"/>
                <a:gd name="connsiteX6" fmla="*/ 0 w 8271245"/>
                <a:gd name="connsiteY6" fmla="*/ 0 h 86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245" h="860132">
                  <a:moveTo>
                    <a:pt x="0" y="0"/>
                  </a:moveTo>
                  <a:lnTo>
                    <a:pt x="7841179" y="0"/>
                  </a:lnTo>
                  <a:lnTo>
                    <a:pt x="8271245" y="430066"/>
                  </a:lnTo>
                  <a:lnTo>
                    <a:pt x="7841179" y="860132"/>
                  </a:lnTo>
                  <a:lnTo>
                    <a:pt x="0" y="860132"/>
                  </a:lnTo>
                  <a:lnTo>
                    <a:pt x="430066" y="430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0546" tIns="15240" rIns="430066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Alterações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genéticas</a:t>
              </a:r>
              <a:r>
                <a:rPr lang="en-US" sz="3200" kern="1200" dirty="0"/>
                <a:t> que </a:t>
              </a:r>
              <a:r>
                <a:rPr lang="en-US" sz="3200" kern="1200" dirty="0" err="1"/>
                <a:t>não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estão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relacionadas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ao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desenvolvimento</a:t>
              </a:r>
              <a:r>
                <a:rPr lang="en-US" sz="3200" kern="1200" dirty="0"/>
                <a:t> do </a:t>
              </a:r>
              <a:r>
                <a:rPr lang="en-US" sz="3200" kern="1200" dirty="0" err="1"/>
                <a:t>câncer</a:t>
              </a:r>
              <a:endParaRPr lang="en-US" sz="3200" kern="120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474D209-A190-6AFE-7EC4-A9EE3289C858}"/>
                </a:ext>
              </a:extLst>
            </p:cNvPr>
            <p:cNvSpPr/>
            <p:nvPr/>
          </p:nvSpPr>
          <p:spPr>
            <a:xfrm>
              <a:off x="12360504" y="8159256"/>
              <a:ext cx="3486201" cy="1129356"/>
            </a:xfrm>
            <a:custGeom>
              <a:avLst/>
              <a:gdLst>
                <a:gd name="connsiteX0" fmla="*/ 0 w 3486201"/>
                <a:gd name="connsiteY0" fmla="*/ 0 h 860132"/>
                <a:gd name="connsiteX1" fmla="*/ 3056135 w 3486201"/>
                <a:gd name="connsiteY1" fmla="*/ 0 h 860132"/>
                <a:gd name="connsiteX2" fmla="*/ 3486201 w 3486201"/>
                <a:gd name="connsiteY2" fmla="*/ 430066 h 860132"/>
                <a:gd name="connsiteX3" fmla="*/ 3056135 w 3486201"/>
                <a:gd name="connsiteY3" fmla="*/ 860132 h 860132"/>
                <a:gd name="connsiteX4" fmla="*/ 0 w 3486201"/>
                <a:gd name="connsiteY4" fmla="*/ 860132 h 860132"/>
                <a:gd name="connsiteX5" fmla="*/ 430066 w 3486201"/>
                <a:gd name="connsiteY5" fmla="*/ 430066 h 860132"/>
                <a:gd name="connsiteX6" fmla="*/ 0 w 3486201"/>
                <a:gd name="connsiteY6" fmla="*/ 0 h 86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6201" h="860132">
                  <a:moveTo>
                    <a:pt x="0" y="0"/>
                  </a:moveTo>
                  <a:lnTo>
                    <a:pt x="3056135" y="0"/>
                  </a:lnTo>
                  <a:lnTo>
                    <a:pt x="3486201" y="430066"/>
                  </a:lnTo>
                  <a:lnTo>
                    <a:pt x="3056135" y="860132"/>
                  </a:lnTo>
                  <a:lnTo>
                    <a:pt x="0" y="860132"/>
                  </a:lnTo>
                  <a:lnTo>
                    <a:pt x="430066" y="430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0546" tIns="15240" rIns="430066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Não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tem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impacto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clínico</a:t>
              </a:r>
              <a:endParaRPr lang="en-US" sz="3200" kern="1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FD6A305-B3FD-0B39-0E48-E57118CD63C8}"/>
              </a:ext>
            </a:extLst>
          </p:cNvPr>
          <p:cNvSpPr txBox="1"/>
          <p:nvPr/>
        </p:nvSpPr>
        <p:spPr>
          <a:xfrm>
            <a:off x="819150" y="9533765"/>
            <a:ext cx="1735727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Horak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 P, et al. Standards for the classification of pathogenicity of somatic variants in cancer (oncogenicity): Joint recommendations of Clinical Genome Resource (</a:t>
            </a:r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ClinGen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), Cancer Genomics Consortium (CGC), and Variant Interpretation for Cancer Consortium (VICC). Genet Med. 2022 May;24(5):986-998. </a:t>
            </a:r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: 10.1016/j.gim.2022.01.001. PMID: 35101336</a:t>
            </a:r>
            <a:r>
              <a:rPr lang="en-US" sz="1050" dirty="0">
                <a:solidFill>
                  <a:srgbClr val="212121"/>
                </a:solidFill>
                <a:latin typeface="system-ui"/>
              </a:rPr>
              <a:t>.</a:t>
            </a:r>
            <a:endParaRPr lang="en-BR" sz="1050" dirty="0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7608F04F-CB22-8A1B-0DF5-EDAB11E4ED01}"/>
              </a:ext>
            </a:extLst>
          </p:cNvPr>
          <p:cNvSpPr/>
          <p:nvPr/>
        </p:nvSpPr>
        <p:spPr>
          <a:xfrm>
            <a:off x="15754332" y="2764465"/>
            <a:ext cx="739259" cy="24420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FE2AA9BC-DE91-E901-E3EE-97DAC558F16D}"/>
              </a:ext>
            </a:extLst>
          </p:cNvPr>
          <p:cNvSpPr/>
          <p:nvPr/>
        </p:nvSpPr>
        <p:spPr>
          <a:xfrm>
            <a:off x="15982471" y="5609293"/>
            <a:ext cx="739259" cy="35217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2" name="Picture 31" descr="A blue thumb up symbol&#10;&#10;Description automatically generated">
            <a:extLst>
              <a:ext uri="{FF2B5EF4-FFF2-40B4-BE49-F238E27FC236}">
                <a16:creationId xmlns:a16="http://schemas.microsoft.com/office/drawing/2014/main" id="{753CC50D-7F8D-2208-9463-586E081E3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699405" y="3165690"/>
            <a:ext cx="1044337" cy="1094502"/>
          </a:xfrm>
          <a:prstGeom prst="rect">
            <a:avLst/>
          </a:prstGeom>
        </p:spPr>
      </p:pic>
      <p:pic>
        <p:nvPicPr>
          <p:cNvPr id="34" name="Picture 33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16428C19-F2DC-8EE0-F8BA-B7B9649AB1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16699405" y="6324801"/>
            <a:ext cx="1548886" cy="200385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4C47F32-FA7C-709F-14EF-7FEC17018957}"/>
              </a:ext>
            </a:extLst>
          </p:cNvPr>
          <p:cNvSpPr txBox="1"/>
          <p:nvPr/>
        </p:nvSpPr>
        <p:spPr>
          <a:xfrm>
            <a:off x="819150" y="735318"/>
            <a:ext cx="266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b="1" dirty="0">
                <a:solidFill>
                  <a:schemeClr val="accent6">
                    <a:lumMod val="50000"/>
                  </a:schemeClr>
                </a:solidFill>
              </a:rPr>
              <a:t>CATEGORIAS</a:t>
            </a:r>
            <a:r>
              <a:rPr lang="en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6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5788" y="388847"/>
            <a:ext cx="5272720" cy="1479051"/>
          </a:xfrm>
        </p:spPr>
        <p:txBody>
          <a:bodyPr/>
          <a:lstStyle/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Diagnóstico integrado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5B0DF8E-410D-3904-2377-DE8FDC023FB7}"/>
              </a:ext>
            </a:extLst>
          </p:cNvPr>
          <p:cNvGrpSpPr/>
          <p:nvPr/>
        </p:nvGrpSpPr>
        <p:grpSpPr>
          <a:xfrm>
            <a:off x="2402119" y="2223609"/>
            <a:ext cx="3747039" cy="7051924"/>
            <a:chOff x="7420690" y="2135561"/>
            <a:chExt cx="3747039" cy="70519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7799B7-C132-0B9D-AB27-FC470939A9FA}"/>
                </a:ext>
              </a:extLst>
            </p:cNvPr>
            <p:cNvSpPr txBox="1"/>
            <p:nvPr/>
          </p:nvSpPr>
          <p:spPr>
            <a:xfrm>
              <a:off x="7794275" y="2873304"/>
              <a:ext cx="31656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sz="2800" dirty="0">
                  <a:solidFill>
                    <a:schemeClr val="accent6">
                      <a:lumMod val="50000"/>
                    </a:schemeClr>
                  </a:solidFill>
                </a:rPr>
                <a:t>Anátomo-patológico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0930BB-8598-BEC5-CDF6-E3CCF8912A10}"/>
                </a:ext>
              </a:extLst>
            </p:cNvPr>
            <p:cNvSpPr txBox="1"/>
            <p:nvPr/>
          </p:nvSpPr>
          <p:spPr>
            <a:xfrm>
              <a:off x="7939929" y="4671720"/>
              <a:ext cx="2748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sz="2800" dirty="0">
                  <a:solidFill>
                    <a:schemeClr val="accent6">
                      <a:lumMod val="50000"/>
                    </a:schemeClr>
                  </a:solidFill>
                </a:rPr>
                <a:t>Dados genômicos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3F23E7-080B-3E1C-9FFE-6164251BCFA7}"/>
                </a:ext>
              </a:extLst>
            </p:cNvPr>
            <p:cNvSpPr txBox="1"/>
            <p:nvPr/>
          </p:nvSpPr>
          <p:spPr>
            <a:xfrm>
              <a:off x="7709215" y="6301932"/>
              <a:ext cx="31618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sz="2800" dirty="0">
                  <a:solidFill>
                    <a:schemeClr val="accent6">
                      <a:lumMod val="50000"/>
                    </a:schemeClr>
                  </a:solidFill>
                </a:rPr>
                <a:t>Terapias disponíveis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34DF7C-63BA-FE66-F447-331ED434D133}"/>
                </a:ext>
              </a:extLst>
            </p:cNvPr>
            <p:cNvSpPr txBox="1"/>
            <p:nvPr/>
          </p:nvSpPr>
          <p:spPr>
            <a:xfrm>
              <a:off x="8053571" y="7965052"/>
              <a:ext cx="24731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sz="2800" dirty="0">
                  <a:solidFill>
                    <a:schemeClr val="accent6">
                      <a:lumMod val="50000"/>
                    </a:schemeClr>
                  </a:solidFill>
                </a:rPr>
                <a:t>Estudos clínicos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085D932-7738-90DB-690E-F012E26E01FC}"/>
                </a:ext>
              </a:extLst>
            </p:cNvPr>
            <p:cNvGrpSpPr/>
            <p:nvPr/>
          </p:nvGrpSpPr>
          <p:grpSpPr>
            <a:xfrm>
              <a:off x="7420690" y="2135561"/>
              <a:ext cx="3747039" cy="7051924"/>
              <a:chOff x="7420690" y="2135561"/>
              <a:chExt cx="3747039" cy="705192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E53A6D6-A9E0-2451-8351-66437E1B3D8A}"/>
                  </a:ext>
                </a:extLst>
              </p:cNvPr>
              <p:cNvSpPr/>
              <p:nvPr/>
            </p:nvSpPr>
            <p:spPr>
              <a:xfrm>
                <a:off x="7420690" y="2135561"/>
                <a:ext cx="3742661" cy="2140906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BF73D89-C377-BBE8-96DC-FB468F36A00B}"/>
                  </a:ext>
                </a:extLst>
              </p:cNvPr>
              <p:cNvSpPr/>
              <p:nvPr/>
            </p:nvSpPr>
            <p:spPr>
              <a:xfrm>
                <a:off x="7420691" y="3836472"/>
                <a:ext cx="3742661" cy="2140906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F409544-3107-FAFC-7846-A5DC5E1449E7}"/>
                  </a:ext>
                </a:extLst>
              </p:cNvPr>
              <p:cNvSpPr/>
              <p:nvPr/>
            </p:nvSpPr>
            <p:spPr>
              <a:xfrm>
                <a:off x="7425067" y="5380075"/>
                <a:ext cx="3742661" cy="2140906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4E6A259-F889-CC38-4F98-06B740370D38}"/>
                  </a:ext>
                </a:extLst>
              </p:cNvPr>
              <p:cNvSpPr/>
              <p:nvPr/>
            </p:nvSpPr>
            <p:spPr>
              <a:xfrm>
                <a:off x="7425068" y="7046579"/>
                <a:ext cx="3742661" cy="2140906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</p:grpSp>
      <p:pic>
        <p:nvPicPr>
          <p:cNvPr id="20" name="Picture 19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4F8E7089-DADA-2888-2D8C-89CCD04C8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11" y="1756282"/>
            <a:ext cx="9917300" cy="836731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D15ADDD-717D-29B0-69AD-56D0EA0D9C89}"/>
              </a:ext>
            </a:extLst>
          </p:cNvPr>
          <p:cNvSpPr/>
          <p:nvPr/>
        </p:nvSpPr>
        <p:spPr>
          <a:xfrm>
            <a:off x="8272130" y="2127916"/>
            <a:ext cx="1913860" cy="95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EB138B-0622-E839-8D67-2C84D4F84386}"/>
              </a:ext>
            </a:extLst>
          </p:cNvPr>
          <p:cNvSpPr/>
          <p:nvPr/>
        </p:nvSpPr>
        <p:spPr>
          <a:xfrm>
            <a:off x="8743507" y="2328162"/>
            <a:ext cx="1399953" cy="95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1E0834-C695-451D-CF94-A0B5136C9387}"/>
              </a:ext>
            </a:extLst>
          </p:cNvPr>
          <p:cNvSpPr/>
          <p:nvPr/>
        </p:nvSpPr>
        <p:spPr>
          <a:xfrm>
            <a:off x="11975805" y="1943653"/>
            <a:ext cx="1913860" cy="95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FD7CD8-ACDC-A58A-4B68-9CA9B309F5F5}"/>
              </a:ext>
            </a:extLst>
          </p:cNvPr>
          <p:cNvSpPr/>
          <p:nvPr/>
        </p:nvSpPr>
        <p:spPr>
          <a:xfrm>
            <a:off x="11780025" y="2127916"/>
            <a:ext cx="2109640" cy="95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5F223C-6583-EA85-E058-3268DF433B9F}"/>
              </a:ext>
            </a:extLst>
          </p:cNvPr>
          <p:cNvSpPr/>
          <p:nvPr/>
        </p:nvSpPr>
        <p:spPr>
          <a:xfrm>
            <a:off x="15504965" y="2127916"/>
            <a:ext cx="1081826" cy="956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7CB1F4-DF78-E8C8-C976-865A28090DAB}"/>
              </a:ext>
            </a:extLst>
          </p:cNvPr>
          <p:cNvSpPr/>
          <p:nvPr/>
        </p:nvSpPr>
        <p:spPr>
          <a:xfrm>
            <a:off x="11877915" y="2479184"/>
            <a:ext cx="540913" cy="1160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5F11F565-4B25-EDE7-09F0-A406008D92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595417" y="2876292"/>
            <a:ext cx="3734686" cy="48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BFB985-68FE-6272-420E-1238F371C732}"/>
              </a:ext>
            </a:extLst>
          </p:cNvPr>
          <p:cNvSpPr txBox="1"/>
          <p:nvPr/>
        </p:nvSpPr>
        <p:spPr>
          <a:xfrm>
            <a:off x="819150" y="9435798"/>
            <a:ext cx="1735727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Horak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 P, et al. Standards for the classification of pathogenicity of somatic variants in cancer (oncogenicity): Joint recommendations of Clinical Genome Resource (</a:t>
            </a:r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ClinGen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), Cancer Genomics Consortium (CGC), and Variant Interpretation for Cancer Consortium (VICC). Genet Med. 2022 May;24(5):986-998. </a:t>
            </a:r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: 10.1016/j.gim.2022.01.001. PMID: 35101336</a:t>
            </a:r>
            <a:r>
              <a:rPr lang="en-US" sz="1050" dirty="0">
                <a:solidFill>
                  <a:srgbClr val="212121"/>
                </a:solidFill>
                <a:latin typeface="system-ui"/>
              </a:rPr>
              <a:t>.</a:t>
            </a:r>
            <a:endParaRPr lang="en-BR" sz="1050" dirty="0"/>
          </a:p>
        </p:txBody>
      </p:sp>
      <p:pic>
        <p:nvPicPr>
          <p:cNvPr id="11" name="Picture 10" descr="A screenshot of a test&#10;&#10;Description automatically generated">
            <a:extLst>
              <a:ext uri="{FF2B5EF4-FFF2-40B4-BE49-F238E27FC236}">
                <a16:creationId xmlns:a16="http://schemas.microsoft.com/office/drawing/2014/main" id="{895EE979-F039-85DD-CF52-3EB6DBD44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10304"/>
          <a:stretch/>
        </p:blipFill>
        <p:spPr>
          <a:xfrm>
            <a:off x="653139" y="1763484"/>
            <a:ext cx="5154408" cy="6831911"/>
          </a:xfrm>
          <a:prstGeom prst="rect">
            <a:avLst/>
          </a:prstGeom>
        </p:spPr>
      </p:pic>
      <p:pic>
        <p:nvPicPr>
          <p:cNvPr id="13" name="Picture 12" descr="A screenshot of a test&#10;&#10;Description automatically generated">
            <a:extLst>
              <a:ext uri="{FF2B5EF4-FFF2-40B4-BE49-F238E27FC236}">
                <a16:creationId xmlns:a16="http://schemas.microsoft.com/office/drawing/2014/main" id="{5C01D6B9-0AC9-5561-2330-856C685036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7" t="7790"/>
          <a:stretch/>
        </p:blipFill>
        <p:spPr>
          <a:xfrm>
            <a:off x="12393381" y="3412672"/>
            <a:ext cx="5570764" cy="5082163"/>
          </a:xfrm>
          <a:prstGeom prst="rect">
            <a:avLst/>
          </a:prstGeom>
        </p:spPr>
      </p:pic>
      <p:pic>
        <p:nvPicPr>
          <p:cNvPr id="12" name="Picture 11" descr="A screenshot of a test&#10;&#10;Description automatically generated">
            <a:extLst>
              <a:ext uri="{FF2B5EF4-FFF2-40B4-BE49-F238E27FC236}">
                <a16:creationId xmlns:a16="http://schemas.microsoft.com/office/drawing/2014/main" id="{80E4E4D4-2A91-4C33-4BF0-E7BBC565C0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/>
          <a:stretch/>
        </p:blipFill>
        <p:spPr>
          <a:xfrm>
            <a:off x="6204864" y="2902527"/>
            <a:ext cx="5791200" cy="56357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2A99A9-25A9-8A13-4012-5639FA65832E}"/>
              </a:ext>
            </a:extLst>
          </p:cNvPr>
          <p:cNvSpPr txBox="1"/>
          <p:nvPr/>
        </p:nvSpPr>
        <p:spPr>
          <a:xfrm>
            <a:off x="6074229" y="555169"/>
            <a:ext cx="613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b="1" dirty="0">
                <a:solidFill>
                  <a:schemeClr val="accent6">
                    <a:lumMod val="50000"/>
                  </a:schemeClr>
                </a:solidFill>
              </a:rPr>
              <a:t>12 Critérios de Oncogenicidade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601362-2946-1425-CD0A-2CED0E2CA660}"/>
              </a:ext>
            </a:extLst>
          </p:cNvPr>
          <p:cNvSpPr txBox="1"/>
          <p:nvPr/>
        </p:nvSpPr>
        <p:spPr>
          <a:xfrm>
            <a:off x="685797" y="1240968"/>
            <a:ext cx="4920514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BR" sz="2400" dirty="0">
                <a:solidFill>
                  <a:schemeClr val="accent6">
                    <a:lumMod val="50000"/>
                  </a:schemeClr>
                </a:solidFill>
              </a:rPr>
              <a:t>Very strong / Strong (+8 ou +4 pontos)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AC278-00E9-9701-E25A-E8D20FA1CFB0}"/>
              </a:ext>
            </a:extLst>
          </p:cNvPr>
          <p:cNvSpPr txBox="1"/>
          <p:nvPr/>
        </p:nvSpPr>
        <p:spPr>
          <a:xfrm>
            <a:off x="6204864" y="2400295"/>
            <a:ext cx="2921826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BR" sz="2400" dirty="0">
                <a:solidFill>
                  <a:schemeClr val="accent6">
                    <a:lumMod val="50000"/>
                  </a:schemeClr>
                </a:solidFill>
              </a:rPr>
              <a:t>Moderate (+2 pontos)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3BF37F-FE14-9F50-4738-8F00D42F94AA}"/>
              </a:ext>
            </a:extLst>
          </p:cNvPr>
          <p:cNvSpPr txBox="1"/>
          <p:nvPr/>
        </p:nvSpPr>
        <p:spPr>
          <a:xfrm>
            <a:off x="12377057" y="2886198"/>
            <a:ext cx="293753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BR" sz="2400" dirty="0">
                <a:solidFill>
                  <a:schemeClr val="accent6">
                    <a:lumMod val="50000"/>
                  </a:schemeClr>
                </a:solidFill>
              </a:rPr>
              <a:t>Supporting (+1 ponto)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A64C9CB-1271-DD25-5EC4-5E0BA636AB0F}"/>
              </a:ext>
            </a:extLst>
          </p:cNvPr>
          <p:cNvSpPr/>
          <p:nvPr/>
        </p:nvSpPr>
        <p:spPr>
          <a:xfrm>
            <a:off x="4423144" y="5677786"/>
            <a:ext cx="1020725" cy="531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5C6F36-84DD-1574-5635-6CC5DA9A3771}"/>
              </a:ext>
            </a:extLst>
          </p:cNvPr>
          <p:cNvSpPr/>
          <p:nvPr/>
        </p:nvSpPr>
        <p:spPr>
          <a:xfrm>
            <a:off x="3230343" y="7063562"/>
            <a:ext cx="1020725" cy="531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54CEFF-D77A-4538-F5D6-56AE5A954EFE}"/>
              </a:ext>
            </a:extLst>
          </p:cNvPr>
          <p:cNvSpPr/>
          <p:nvPr/>
        </p:nvSpPr>
        <p:spPr>
          <a:xfrm>
            <a:off x="7570381" y="3327718"/>
            <a:ext cx="1765005" cy="531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C3C1D-E137-87EA-5FA3-F9823650EF2E}"/>
              </a:ext>
            </a:extLst>
          </p:cNvPr>
          <p:cNvSpPr/>
          <p:nvPr/>
        </p:nvSpPr>
        <p:spPr>
          <a:xfrm>
            <a:off x="14781185" y="3327718"/>
            <a:ext cx="2230908" cy="531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EBC6EE-6BC7-2BD7-5FD8-A84E673D10BA}"/>
              </a:ext>
            </a:extLst>
          </p:cNvPr>
          <p:cNvSpPr/>
          <p:nvPr/>
        </p:nvSpPr>
        <p:spPr>
          <a:xfrm>
            <a:off x="13570689" y="7619999"/>
            <a:ext cx="1020725" cy="531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B11D62-4165-106A-2B2F-6AB800E3186E}"/>
              </a:ext>
            </a:extLst>
          </p:cNvPr>
          <p:cNvCxnSpPr>
            <a:cxnSpLocks/>
          </p:cNvCxnSpPr>
          <p:nvPr/>
        </p:nvCxnSpPr>
        <p:spPr>
          <a:xfrm>
            <a:off x="7570381" y="4189228"/>
            <a:ext cx="11695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481D6-634A-3A03-F755-CA39C2A9E804}"/>
              </a:ext>
            </a:extLst>
          </p:cNvPr>
          <p:cNvCxnSpPr>
            <a:cxnSpLocks/>
          </p:cNvCxnSpPr>
          <p:nvPr/>
        </p:nvCxnSpPr>
        <p:spPr>
          <a:xfrm>
            <a:off x="7584558" y="5182983"/>
            <a:ext cx="11695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A79BD9-261F-5D35-8824-CAA6C391722F}"/>
              </a:ext>
            </a:extLst>
          </p:cNvPr>
          <p:cNvCxnSpPr>
            <a:cxnSpLocks/>
          </p:cNvCxnSpPr>
          <p:nvPr/>
        </p:nvCxnSpPr>
        <p:spPr>
          <a:xfrm>
            <a:off x="1577162" y="2002465"/>
            <a:ext cx="11695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263C89-47FF-C2DB-5E32-691ED0731F09}"/>
              </a:ext>
            </a:extLst>
          </p:cNvPr>
          <p:cNvCxnSpPr>
            <a:cxnSpLocks/>
          </p:cNvCxnSpPr>
          <p:nvPr/>
        </p:nvCxnSpPr>
        <p:spPr>
          <a:xfrm>
            <a:off x="7755439" y="4472260"/>
            <a:ext cx="11695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5" name="Picture 4" descr="A black and white text with black text&#10;&#10;Description automatically generated">
            <a:extLst>
              <a:ext uri="{FF2B5EF4-FFF2-40B4-BE49-F238E27FC236}">
                <a16:creationId xmlns:a16="http://schemas.microsoft.com/office/drawing/2014/main" id="{D0DE86B0-B907-9E0D-D657-369B66DB2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57" y="1755088"/>
            <a:ext cx="8882743" cy="7645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C6AC6C-6899-B9A9-9E09-141BA6E331B5}"/>
              </a:ext>
            </a:extLst>
          </p:cNvPr>
          <p:cNvSpPr txBox="1"/>
          <p:nvPr/>
        </p:nvSpPr>
        <p:spPr>
          <a:xfrm>
            <a:off x="6172200" y="886156"/>
            <a:ext cx="522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b="1" dirty="0">
                <a:solidFill>
                  <a:schemeClr val="accent6">
                    <a:lumMod val="50000"/>
                  </a:schemeClr>
                </a:solidFill>
              </a:rPr>
              <a:t>5 Critérios de Benignidade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41BB00-F7C9-4277-FB7B-1544F8BBFD4D}"/>
              </a:ext>
            </a:extLst>
          </p:cNvPr>
          <p:cNvSpPr txBox="1"/>
          <p:nvPr/>
        </p:nvSpPr>
        <p:spPr>
          <a:xfrm>
            <a:off x="819150" y="9435798"/>
            <a:ext cx="1735727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Horak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 P, et al. Standards for the classification of pathogenicity of somatic variants in cancer (oncogenicity): Joint recommendations of Clinical Genome Resource (</a:t>
            </a:r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ClinGen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), Cancer Genomics Consortium (CGC), and Variant Interpretation for Cancer Consortium (VICC). Genet Med. 2022 May;24(5):986-998. </a:t>
            </a:r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: 10.1016/j.gim.2022.01.001. PMID: 35101336</a:t>
            </a:r>
            <a:r>
              <a:rPr lang="en-US" sz="1050" dirty="0">
                <a:solidFill>
                  <a:srgbClr val="212121"/>
                </a:solidFill>
                <a:latin typeface="system-ui"/>
              </a:rPr>
              <a:t>.</a:t>
            </a:r>
            <a:endParaRPr lang="en-BR" sz="10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CCD0A9-1549-96D3-28F9-47B3384ADBC2}"/>
              </a:ext>
            </a:extLst>
          </p:cNvPr>
          <p:cNvSpPr/>
          <p:nvPr/>
        </p:nvSpPr>
        <p:spPr>
          <a:xfrm>
            <a:off x="8314660" y="2141207"/>
            <a:ext cx="1403498" cy="531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CE26EC-3E52-3AEC-DB21-E4426EB1755A}"/>
              </a:ext>
            </a:extLst>
          </p:cNvPr>
          <p:cNvSpPr/>
          <p:nvPr/>
        </p:nvSpPr>
        <p:spPr>
          <a:xfrm>
            <a:off x="10678634" y="5762847"/>
            <a:ext cx="1952845" cy="645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E6D27C-C510-7F7D-222D-35DC7048C4A2}"/>
              </a:ext>
            </a:extLst>
          </p:cNvPr>
          <p:cNvSpPr/>
          <p:nvPr/>
        </p:nvSpPr>
        <p:spPr>
          <a:xfrm>
            <a:off x="8783235" y="6407887"/>
            <a:ext cx="1700467" cy="676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8513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AF30A-E09D-E92D-16D2-A7A710BD79A2}"/>
              </a:ext>
            </a:extLst>
          </p:cNvPr>
          <p:cNvSpPr txBox="1"/>
          <p:nvPr/>
        </p:nvSpPr>
        <p:spPr>
          <a:xfrm>
            <a:off x="999461" y="2041453"/>
            <a:ext cx="87207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Mulher, Ca de mama, 56 a, HR+ HER2- </a:t>
            </a:r>
          </a:p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previamente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tratada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metástase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hepática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PIK3CA:c.3140A&gt;G; p.(His1047Arg – H1047R) </a:t>
            </a:r>
            <a:endParaRPr lang="en-B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280D7-F6C6-48CE-4638-4E68C743EC46}"/>
              </a:ext>
            </a:extLst>
          </p:cNvPr>
          <p:cNvSpPr txBox="1"/>
          <p:nvPr/>
        </p:nvSpPr>
        <p:spPr>
          <a:xfrm>
            <a:off x="1090603" y="829340"/>
            <a:ext cx="3038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4000" b="1" dirty="0">
                <a:solidFill>
                  <a:schemeClr val="accent6">
                    <a:lumMod val="50000"/>
                  </a:schemeClr>
                </a:solidFill>
              </a:rPr>
              <a:t>Caso clínico 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C46BB8-728C-3D84-3AF5-7A46B9310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809" y="2141207"/>
            <a:ext cx="4009298" cy="397273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C80E21-2974-91FC-483F-45DEEA0A30E3}"/>
                  </a:ext>
                </a:extLst>
              </p14:cNvPr>
              <p14:cNvContentPartPr/>
              <p14:nvPr/>
            </p14:nvContentPartPr>
            <p14:xfrm>
              <a:off x="15833327" y="2357799"/>
              <a:ext cx="1701000" cy="323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C80E21-2974-91FC-483F-45DEEA0A30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15687" y="2339799"/>
                <a:ext cx="1736640" cy="32659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23AE38E-16DD-4922-FF91-F21BA1F719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76" y="5051970"/>
            <a:ext cx="11478536" cy="39431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528EE1-B49E-9FA3-DB4C-C24F790482E3}"/>
              </a:ext>
            </a:extLst>
          </p:cNvPr>
          <p:cNvSpPr txBox="1"/>
          <p:nvPr/>
        </p:nvSpPr>
        <p:spPr>
          <a:xfrm>
            <a:off x="1484980" y="9134494"/>
            <a:ext cx="15318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Variante missense, localizada em domínio funcional, levando ao ganho de função</a:t>
            </a:r>
          </a:p>
        </p:txBody>
      </p:sp>
      <p:pic>
        <p:nvPicPr>
          <p:cNvPr id="2" name="Picture 1" descr="A blue and white rectangle with black text&#10;&#10;Description automatically generated">
            <a:extLst>
              <a:ext uri="{FF2B5EF4-FFF2-40B4-BE49-F238E27FC236}">
                <a16:creationId xmlns:a16="http://schemas.microsoft.com/office/drawing/2014/main" id="{CDB523E1-C6B6-60E6-D447-3D3FE935A4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76" y="4127573"/>
            <a:ext cx="5672947" cy="8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986D9-CF29-ADFF-20F9-C74C73C97ED2}"/>
              </a:ext>
            </a:extLst>
          </p:cNvPr>
          <p:cNvSpPr txBox="1"/>
          <p:nvPr/>
        </p:nvSpPr>
        <p:spPr>
          <a:xfrm>
            <a:off x="4040415" y="8000423"/>
            <a:ext cx="1250042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                            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Estudo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funcional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PMID 19029981</a:t>
            </a:r>
            <a:br>
              <a:rPr lang="en-US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Engelman JA, et al. Effective use of PI3K and MEK inhibitors to treat mutant </a:t>
            </a:r>
            <a:r>
              <a:rPr lang="en-US" sz="2800" b="0" i="1" dirty="0" err="1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Kras</a:t>
            </a:r>
            <a:r>
              <a:rPr lang="en-US" sz="2800" b="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G12D and PIK3CA H1047R murine lung cancers. Nat Med. 2008 Dec;14(12):1351-6. </a:t>
            </a:r>
            <a:r>
              <a:rPr lang="en-US" sz="2800" b="0" i="1" dirty="0" err="1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2800" b="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10.1038/nm.1890. </a:t>
            </a:r>
            <a:r>
              <a:rPr lang="en-US" sz="2800" b="0" i="1" dirty="0" err="1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US" sz="2800" b="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2008 Nov 30.</a:t>
            </a:r>
            <a:endParaRPr lang="en-BR" sz="28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BR" sz="1800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16CA31F-8456-4BEE-4E3A-C15EF488A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9" y="1851742"/>
            <a:ext cx="15910072" cy="586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DDC4958-9716-2C59-93B7-E88E41D68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32" y="2141207"/>
            <a:ext cx="13711711" cy="60929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CEE00C-B2AA-F37D-1071-70E75199F873}"/>
              </a:ext>
            </a:extLst>
          </p:cNvPr>
          <p:cNvSpPr txBox="1"/>
          <p:nvPr/>
        </p:nvSpPr>
        <p:spPr>
          <a:xfrm>
            <a:off x="4527002" y="8616919"/>
            <a:ext cx="985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Variante ausente no banco populacional GnomAD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4A3A6E-6D0E-A9C9-D086-F387C5458414}"/>
              </a:ext>
            </a:extLst>
          </p:cNvPr>
          <p:cNvSpPr/>
          <p:nvPr/>
        </p:nvSpPr>
        <p:spPr>
          <a:xfrm>
            <a:off x="8784772" y="3788228"/>
            <a:ext cx="2188028" cy="734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6B8F4-E38A-DAC0-28C0-63D94A185A3E}"/>
              </a:ext>
            </a:extLst>
          </p:cNvPr>
          <p:cNvSpPr txBox="1"/>
          <p:nvPr/>
        </p:nvSpPr>
        <p:spPr>
          <a:xfrm>
            <a:off x="1254642" y="744279"/>
            <a:ext cx="5659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Banco de dados populacional</a:t>
            </a:r>
          </a:p>
        </p:txBody>
      </p:sp>
    </p:spTree>
    <p:extLst>
      <p:ext uri="{BB962C8B-B14F-4D97-AF65-F5344CB8AC3E}">
        <p14:creationId xmlns:p14="http://schemas.microsoft.com/office/powerpoint/2010/main" val="7808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A03AC99-F2C2-2194-A924-E3B226D5F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68" y="455437"/>
            <a:ext cx="15677903" cy="792112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DEB8227-ABCB-CA2C-3CE1-BAADC7F71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68" y="7516271"/>
            <a:ext cx="15201899" cy="26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AF30A-E09D-E92D-16D2-A7A710BD79A2}"/>
              </a:ext>
            </a:extLst>
          </p:cNvPr>
          <p:cNvSpPr txBox="1"/>
          <p:nvPr/>
        </p:nvSpPr>
        <p:spPr>
          <a:xfrm>
            <a:off x="999461" y="2445488"/>
            <a:ext cx="115019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Mulher, 56 a, Ca mama HR+, HER2-</a:t>
            </a:r>
          </a:p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Previamente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tratada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metástase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hepática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PIK3CA NM_006218.4:c.3140A&gt;G; p.(His1047Arg – H1047R) </a:t>
            </a:r>
            <a:endParaRPr lang="en-B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280D7-F6C6-48CE-4638-4E68C743EC46}"/>
              </a:ext>
            </a:extLst>
          </p:cNvPr>
          <p:cNvSpPr txBox="1"/>
          <p:nvPr/>
        </p:nvSpPr>
        <p:spPr>
          <a:xfrm>
            <a:off x="829340" y="829340"/>
            <a:ext cx="2755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b="1" dirty="0">
                <a:solidFill>
                  <a:schemeClr val="accent6">
                    <a:lumMod val="50000"/>
                  </a:schemeClr>
                </a:solidFill>
              </a:rPr>
              <a:t>Caso clínico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769B9-1837-EB74-6278-EDC066D9A740}"/>
              </a:ext>
            </a:extLst>
          </p:cNvPr>
          <p:cNvSpPr txBox="1"/>
          <p:nvPr/>
        </p:nvSpPr>
        <p:spPr>
          <a:xfrm>
            <a:off x="999460" y="5161345"/>
            <a:ext cx="129504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OS2 (+4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pontos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) –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Estudo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funcional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via PI3K/AKT/mTOR  (PMID 19029981)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OS3 (+4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pontos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) -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cancerhotspots.org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posição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do AA ≥ 50 (647) e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contagem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AA ≥ 10 (537)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OP4 (+1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ponto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) –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Ausente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no banco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gnomAD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v2.1.1 non-cancer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OP1 (+1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ponto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) –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Preditores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in silico - FATHMM score 0.96 and CADD score 22.5 </a:t>
            </a:r>
            <a:endParaRPr lang="en-B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1EC98-928A-CB3C-C500-70A86BC32E8C}"/>
              </a:ext>
            </a:extLst>
          </p:cNvPr>
          <p:cNvSpPr txBox="1"/>
          <p:nvPr/>
        </p:nvSpPr>
        <p:spPr>
          <a:xfrm>
            <a:off x="5368303" y="8738853"/>
            <a:ext cx="515519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BR" sz="3600" b="1" dirty="0">
                <a:solidFill>
                  <a:schemeClr val="accent6">
                    <a:lumMod val="50000"/>
                  </a:schemeClr>
                </a:solidFill>
              </a:rPr>
              <a:t>10 Pontos = ONCOGÊNICA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6C9B7C-91CC-DCA0-E1D7-84BCFE9F66CD}"/>
              </a:ext>
            </a:extLst>
          </p:cNvPr>
          <p:cNvSpPr txBox="1"/>
          <p:nvPr/>
        </p:nvSpPr>
        <p:spPr>
          <a:xfrm>
            <a:off x="13780247" y="7538524"/>
            <a:ext cx="390042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Tier 1A</a:t>
            </a:r>
          </a:p>
          <a:p>
            <a:pPr algn="ctr"/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Alpelisibe – SOLAR1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C46BB8-728C-3D84-3AF5-7A46B9310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809" y="2141207"/>
            <a:ext cx="4009298" cy="397273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B4C9A5F7-3FB3-5087-63E9-84D70D9383DE}"/>
              </a:ext>
            </a:extLst>
          </p:cNvPr>
          <p:cNvSpPr/>
          <p:nvPr/>
        </p:nvSpPr>
        <p:spPr>
          <a:xfrm>
            <a:off x="15597137" y="6368298"/>
            <a:ext cx="484632" cy="97840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660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AF30A-E09D-E92D-16D2-A7A710BD79A2}"/>
              </a:ext>
            </a:extLst>
          </p:cNvPr>
          <p:cNvSpPr txBox="1"/>
          <p:nvPr/>
        </p:nvSpPr>
        <p:spPr>
          <a:xfrm>
            <a:off x="999461" y="2445488"/>
            <a:ext cx="95853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Adenocarcinoma de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pulmão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não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pequenas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células</a:t>
            </a: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EGFR:c.2573T&gt;G; p.(Leu858Arg - L858R)   </a:t>
            </a:r>
            <a:endParaRPr lang="en-B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280D7-F6C6-48CE-4638-4E68C743EC46}"/>
              </a:ext>
            </a:extLst>
          </p:cNvPr>
          <p:cNvSpPr txBox="1"/>
          <p:nvPr/>
        </p:nvSpPr>
        <p:spPr>
          <a:xfrm>
            <a:off x="829340" y="829340"/>
            <a:ext cx="2755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b="1" dirty="0">
                <a:solidFill>
                  <a:schemeClr val="accent6">
                    <a:lumMod val="50000"/>
                  </a:schemeClr>
                </a:solidFill>
              </a:rPr>
              <a:t>Caso clínico 2</a:t>
            </a:r>
          </a:p>
        </p:txBody>
      </p:sp>
      <p:pic>
        <p:nvPicPr>
          <p:cNvPr id="10" name="Picture 9" descr="A microscope view of a cell&#10;&#10;Description automatically generated">
            <a:extLst>
              <a:ext uri="{FF2B5EF4-FFF2-40B4-BE49-F238E27FC236}">
                <a16:creationId xmlns:a16="http://schemas.microsoft.com/office/drawing/2014/main" id="{78EDDF8D-8E28-D131-84C1-C3C341786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939" y="2445488"/>
            <a:ext cx="3657600" cy="3615671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884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0325" y="525593"/>
            <a:ext cx="16287350" cy="1216131"/>
          </a:xfrm>
        </p:spPr>
        <p:txBody>
          <a:bodyPr/>
          <a:lstStyle/>
          <a:p>
            <a:r>
              <a:rPr lang="pt-BR" dirty="0"/>
              <a:t>Declaração de 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000325" y="3880766"/>
            <a:ext cx="16287750" cy="4926269"/>
          </a:xfrm>
        </p:spPr>
        <p:txBody>
          <a:bodyPr/>
          <a:lstStyle/>
          <a:p>
            <a:r>
              <a:rPr lang="pt-BR" dirty="0" err="1"/>
              <a:t>Dr</a:t>
            </a:r>
            <a:r>
              <a:rPr lang="pt-BR" dirty="0"/>
              <a:t>(a). Ana Carolina Paniza afirma não ter conflito</a:t>
            </a:r>
            <a:br>
              <a:rPr lang="pt-BR" dirty="0"/>
            </a:br>
            <a:r>
              <a:rPr lang="pt-BR" dirty="0"/>
              <a:t> de interesse a declarar</a:t>
            </a:r>
          </a:p>
          <a:p>
            <a:pPr>
              <a:lnSpc>
                <a:spcPts val="4000"/>
              </a:lnSpc>
            </a:pPr>
            <a:endParaRPr lang="pt-BR" sz="3000" dirty="0"/>
          </a:p>
          <a:p>
            <a:pPr>
              <a:lnSpc>
                <a:spcPts val="4000"/>
              </a:lnSpc>
            </a:pPr>
            <a:r>
              <a:rPr lang="pt-BR" sz="2600" dirty="0"/>
              <a:t>Exigência da RDC Nº 96/08 da ANVISA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59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3B79C79-D022-686B-9551-335E3DE9E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2" y="2251444"/>
            <a:ext cx="11081136" cy="6047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1A8D00-478D-8D03-F58C-F53A517949F9}"/>
              </a:ext>
            </a:extLst>
          </p:cNvPr>
          <p:cNvSpPr txBox="1"/>
          <p:nvPr/>
        </p:nvSpPr>
        <p:spPr>
          <a:xfrm>
            <a:off x="11950995" y="3547087"/>
            <a:ext cx="61881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Activating mutations in the epidermal growth factor receptor underlying responsiveness of non-small-cell lung cancer to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</a:rPr>
              <a:t>gefitinib.Lynch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 TJ et al. N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</a:rPr>
              <a:t>Engl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 J Med. 2004. PMID: 15118073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3857C-D056-3D4F-14B7-9FFF3F48666B}"/>
              </a:ext>
            </a:extLst>
          </p:cNvPr>
          <p:cNvSpPr txBox="1"/>
          <p:nvPr/>
        </p:nvSpPr>
        <p:spPr>
          <a:xfrm>
            <a:off x="13035514" y="2576881"/>
            <a:ext cx="3674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Estudos funcionais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C09AD-672C-C381-835A-222DE311DDA4}"/>
              </a:ext>
            </a:extLst>
          </p:cNvPr>
          <p:cNvSpPr txBox="1"/>
          <p:nvPr/>
        </p:nvSpPr>
        <p:spPr>
          <a:xfrm>
            <a:off x="11950995" y="6482889"/>
            <a:ext cx="60094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EGFR mutations in lung cancer: correlation with clinical response to gefitinib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</a:rPr>
              <a:t>therapy.Paez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 JG et al. Science. 2004. PMID: 15118125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2CAB9-2E2E-8A2B-972D-222591132E91}"/>
              </a:ext>
            </a:extLst>
          </p:cNvPr>
          <p:cNvSpPr txBox="1"/>
          <p:nvPr/>
        </p:nvSpPr>
        <p:spPr>
          <a:xfrm>
            <a:off x="5649245" y="9095768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Domínio funcional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3EAD6-9432-BF7D-52BD-777C089C0450}"/>
              </a:ext>
            </a:extLst>
          </p:cNvPr>
          <p:cNvSpPr txBox="1"/>
          <p:nvPr/>
        </p:nvSpPr>
        <p:spPr>
          <a:xfrm>
            <a:off x="4635794" y="8569844"/>
            <a:ext cx="564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Variante de ganho de função </a:t>
            </a:r>
          </a:p>
        </p:txBody>
      </p:sp>
      <p:pic>
        <p:nvPicPr>
          <p:cNvPr id="12" name="Picture 11" descr="A blue and white rectangle with black text&#10;&#10;Description automatically generated">
            <a:extLst>
              <a:ext uri="{FF2B5EF4-FFF2-40B4-BE49-F238E27FC236}">
                <a16:creationId xmlns:a16="http://schemas.microsoft.com/office/drawing/2014/main" id="{8B51BF3E-6335-ADDC-2F31-38404071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2" y="1362444"/>
            <a:ext cx="6146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83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6706CFE-91C1-E32D-0A73-553FE0990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5" y="2317898"/>
            <a:ext cx="17599863" cy="5592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7FD5D9-6A33-A0BD-516A-F88F5B064B5F}"/>
              </a:ext>
            </a:extLst>
          </p:cNvPr>
          <p:cNvSpPr txBox="1"/>
          <p:nvPr/>
        </p:nvSpPr>
        <p:spPr>
          <a:xfrm>
            <a:off x="1977656" y="8037107"/>
            <a:ext cx="14074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Variante localizada em um hotspot mutacional, </a:t>
            </a:r>
          </a:p>
          <a:p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com mais de 50 amostras apresentando a mesma troca na mesma posição </a:t>
            </a:r>
          </a:p>
        </p:txBody>
      </p:sp>
    </p:spTree>
    <p:extLst>
      <p:ext uri="{BB962C8B-B14F-4D97-AF65-F5344CB8AC3E}">
        <p14:creationId xmlns:p14="http://schemas.microsoft.com/office/powerpoint/2010/main" val="103528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2" name="Picture 1" descr="A graph with text on it&#10;&#10;Description automatically generated">
            <a:extLst>
              <a:ext uri="{FF2B5EF4-FFF2-40B4-BE49-F238E27FC236}">
                <a16:creationId xmlns:a16="http://schemas.microsoft.com/office/drawing/2014/main" id="{C538FB14-8E94-F7EA-EEBB-0CB9ECD05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82" y="2743200"/>
            <a:ext cx="14595235" cy="51835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E71121-32CE-9A53-FE0A-617AF6F347A2}"/>
              </a:ext>
            </a:extLst>
          </p:cNvPr>
          <p:cNvSpPr txBox="1"/>
          <p:nvPr/>
        </p:nvSpPr>
        <p:spPr>
          <a:xfrm>
            <a:off x="1846382" y="8205546"/>
            <a:ext cx="14876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Ferramentas computacionais predizem efeito deletério sobre a função proteica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A51C2-3F99-6028-ACDB-201706C4B4A0}"/>
              </a:ext>
            </a:extLst>
          </p:cNvPr>
          <p:cNvSpPr txBox="1"/>
          <p:nvPr/>
        </p:nvSpPr>
        <p:spPr>
          <a:xfrm>
            <a:off x="1679945" y="875295"/>
            <a:ext cx="3633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Preditores in Silico</a:t>
            </a:r>
          </a:p>
        </p:txBody>
      </p:sp>
    </p:spTree>
    <p:extLst>
      <p:ext uri="{BB962C8B-B14F-4D97-AF65-F5344CB8AC3E}">
        <p14:creationId xmlns:p14="http://schemas.microsoft.com/office/powerpoint/2010/main" val="3541995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DDC4958-9716-2C59-93B7-E88E41D68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33" y="2332593"/>
            <a:ext cx="13711711" cy="60929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CEE00C-B2AA-F37D-1071-70E75199F873}"/>
              </a:ext>
            </a:extLst>
          </p:cNvPr>
          <p:cNvSpPr txBox="1"/>
          <p:nvPr/>
        </p:nvSpPr>
        <p:spPr>
          <a:xfrm>
            <a:off x="4527002" y="8616919"/>
            <a:ext cx="985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Variante ausente no banco populacional GnomAD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67E96-CA06-EA3F-BC73-4F75855852EB}"/>
              </a:ext>
            </a:extLst>
          </p:cNvPr>
          <p:cNvSpPr txBox="1"/>
          <p:nvPr/>
        </p:nvSpPr>
        <p:spPr>
          <a:xfrm>
            <a:off x="1254642" y="744279"/>
            <a:ext cx="5659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Banco de dados populacional</a:t>
            </a:r>
          </a:p>
        </p:txBody>
      </p:sp>
    </p:spTree>
    <p:extLst>
      <p:ext uri="{BB962C8B-B14F-4D97-AF65-F5344CB8AC3E}">
        <p14:creationId xmlns:p14="http://schemas.microsoft.com/office/powerpoint/2010/main" val="849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6" name="Picture 5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D60102DF-8F11-907E-D640-9B67A2012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3" y="2402958"/>
            <a:ext cx="17901319" cy="66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68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AF30A-E09D-E92D-16D2-A7A710BD79A2}"/>
              </a:ext>
            </a:extLst>
          </p:cNvPr>
          <p:cNvSpPr txBox="1"/>
          <p:nvPr/>
        </p:nvSpPr>
        <p:spPr>
          <a:xfrm>
            <a:off x="999461" y="2445488"/>
            <a:ext cx="95853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Adenocarcinoma de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pulmão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não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pequenas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células</a:t>
            </a: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EGFR:c.2573T&gt;G; p.(Leu858Arg - L858R)   </a:t>
            </a:r>
            <a:endParaRPr lang="en-B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280D7-F6C6-48CE-4638-4E68C743EC46}"/>
              </a:ext>
            </a:extLst>
          </p:cNvPr>
          <p:cNvSpPr txBox="1"/>
          <p:nvPr/>
        </p:nvSpPr>
        <p:spPr>
          <a:xfrm>
            <a:off x="829340" y="829340"/>
            <a:ext cx="2755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b="1" dirty="0">
                <a:solidFill>
                  <a:schemeClr val="accent6">
                    <a:lumMod val="50000"/>
                  </a:schemeClr>
                </a:solidFill>
              </a:rPr>
              <a:t>Caso clínico 2</a:t>
            </a:r>
          </a:p>
        </p:txBody>
      </p:sp>
      <p:pic>
        <p:nvPicPr>
          <p:cNvPr id="11" name="Picture 10" descr="A microscope view of a cell&#10;&#10;Description automatically generated">
            <a:extLst>
              <a:ext uri="{FF2B5EF4-FFF2-40B4-BE49-F238E27FC236}">
                <a16:creationId xmlns:a16="http://schemas.microsoft.com/office/drawing/2014/main" id="{014FC992-294B-222F-D09A-3E6C6A8DA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938" y="1977658"/>
            <a:ext cx="3934047" cy="3888949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628436CC-D385-0755-FF1C-578E4727ADC2}"/>
              </a:ext>
            </a:extLst>
          </p:cNvPr>
          <p:cNvSpPr/>
          <p:nvPr/>
        </p:nvSpPr>
        <p:spPr>
          <a:xfrm>
            <a:off x="15281218" y="6114638"/>
            <a:ext cx="484632" cy="97840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56AF0F-640D-634D-1549-16CF055D7CBD}"/>
              </a:ext>
            </a:extLst>
          </p:cNvPr>
          <p:cNvSpPr txBox="1"/>
          <p:nvPr/>
        </p:nvSpPr>
        <p:spPr>
          <a:xfrm>
            <a:off x="14344459" y="7341077"/>
            <a:ext cx="2593250" cy="1218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Tier 1A</a:t>
            </a:r>
          </a:p>
          <a:p>
            <a:pPr algn="ctr"/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EGFR-TKIs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907E0-E791-209E-8724-1A3DF2F5CB55}"/>
              </a:ext>
            </a:extLst>
          </p:cNvPr>
          <p:cNvSpPr txBox="1"/>
          <p:nvPr/>
        </p:nvSpPr>
        <p:spPr>
          <a:xfrm>
            <a:off x="2206960" y="5030943"/>
            <a:ext cx="113138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OS2 (+4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pontos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) –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Estudo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funcional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OS3 (+4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pontos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) -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cancerhotspots.org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OP4 (+1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ponto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) –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Ausente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no banco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gnomAD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v2.1.1 non-cancer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OP1 (+1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ponto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) –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Preditores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in silico - REVEL </a:t>
            </a:r>
            <a:endParaRPr lang="en-B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38083-9A14-996A-B5E3-4F20CA9D45C6}"/>
              </a:ext>
            </a:extLst>
          </p:cNvPr>
          <p:cNvSpPr txBox="1"/>
          <p:nvPr/>
        </p:nvSpPr>
        <p:spPr>
          <a:xfrm>
            <a:off x="4156192" y="8317208"/>
            <a:ext cx="515519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BR" sz="3600" b="1" dirty="0">
                <a:solidFill>
                  <a:schemeClr val="accent6">
                    <a:lumMod val="50000"/>
                  </a:schemeClr>
                </a:solidFill>
              </a:rPr>
              <a:t>10 Pontos = ONCOGÊNICA</a:t>
            </a:r>
          </a:p>
        </p:txBody>
      </p:sp>
    </p:spTree>
    <p:extLst>
      <p:ext uri="{BB962C8B-B14F-4D97-AF65-F5344CB8AC3E}">
        <p14:creationId xmlns:p14="http://schemas.microsoft.com/office/powerpoint/2010/main" val="421217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43EF03-3BF8-8128-589E-C5DAC350082F}"/>
              </a:ext>
            </a:extLst>
          </p:cNvPr>
          <p:cNvSpPr txBox="1"/>
          <p:nvPr/>
        </p:nvSpPr>
        <p:spPr>
          <a:xfrm>
            <a:off x="1378858" y="701750"/>
            <a:ext cx="4939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4400" b="1" dirty="0">
                <a:solidFill>
                  <a:schemeClr val="accent6">
                    <a:lumMod val="50000"/>
                  </a:schemeClr>
                </a:solidFill>
              </a:rPr>
              <a:t>Take-home Message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356D0-6036-F39A-C6F1-BF69F8F66B1E}"/>
              </a:ext>
            </a:extLst>
          </p:cNvPr>
          <p:cNvSpPr txBox="1"/>
          <p:nvPr/>
        </p:nvSpPr>
        <p:spPr>
          <a:xfrm>
            <a:off x="1378858" y="3466214"/>
            <a:ext cx="123985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BR" sz="4000" dirty="0">
                <a:solidFill>
                  <a:schemeClr val="accent6">
                    <a:lumMod val="50000"/>
                  </a:schemeClr>
                </a:solidFill>
              </a:rPr>
              <a:t>Medicina de precisão exige uma PATOLOGIA de precisão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BR" sz="4000" dirty="0">
                <a:solidFill>
                  <a:schemeClr val="accent6">
                    <a:lumMod val="50000"/>
                  </a:schemeClr>
                </a:solidFill>
              </a:rPr>
              <a:t>Sequenciamento tumoral já é uma realidade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BR" sz="4000" dirty="0">
                <a:solidFill>
                  <a:schemeClr val="accent6">
                    <a:lumMod val="50000"/>
                  </a:schemeClr>
                </a:solidFill>
              </a:rPr>
              <a:t>Análise e classificação das variantes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BR" sz="4000" dirty="0">
                <a:solidFill>
                  <a:schemeClr val="accent6">
                    <a:lumMod val="50000"/>
                  </a:schemeClr>
                </a:solidFill>
              </a:rPr>
              <a:t>Estudos clínicos e novas terapias aprovadas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BR" sz="4000" dirty="0">
                <a:solidFill>
                  <a:schemeClr val="accent6">
                    <a:lumMod val="50000"/>
                  </a:schemeClr>
                </a:solidFill>
              </a:rPr>
              <a:t>Laudo integrado </a:t>
            </a:r>
          </a:p>
          <a:p>
            <a:pPr marL="571500" indent="-571500">
              <a:buFont typeface="Wingdings" pitchFamily="2" charset="2"/>
              <a:buChar char="Ø"/>
            </a:pPr>
            <a:endParaRPr lang="en-B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The Case for Forming a Molecular Tumor Board - Discoveries in Medicine">
            <a:extLst>
              <a:ext uri="{FF2B5EF4-FFF2-40B4-BE49-F238E27FC236}">
                <a16:creationId xmlns:a16="http://schemas.microsoft.com/office/drawing/2014/main" id="{8043566E-E504-0616-7594-57AF62AB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01126" y="4165006"/>
            <a:ext cx="5091867" cy="58633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97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obrigadA</a:t>
            </a:r>
            <a:r>
              <a:rPr lang="pt-BR" dirty="0"/>
              <a:t>!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48564C-FBCE-5EBC-1F3C-DBAAC9504038}"/>
              </a:ext>
            </a:extLst>
          </p:cNvPr>
          <p:cNvSpPr txBox="1"/>
          <p:nvPr/>
        </p:nvSpPr>
        <p:spPr>
          <a:xfrm>
            <a:off x="6843819" y="6838975"/>
            <a:ext cx="4600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4000" dirty="0">
                <a:solidFill>
                  <a:schemeClr val="bg1"/>
                </a:solidFill>
              </a:rPr>
              <a:t>@patologiagenomica</a:t>
            </a:r>
          </a:p>
        </p:txBody>
      </p:sp>
    </p:spTree>
    <p:extLst>
      <p:ext uri="{BB962C8B-B14F-4D97-AF65-F5344CB8AC3E}">
        <p14:creationId xmlns:p14="http://schemas.microsoft.com/office/powerpoint/2010/main" val="386012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7" name="Picture 6" descr="A diagram of the body&#10;&#10;Description automatically generated">
            <a:extLst>
              <a:ext uri="{FF2B5EF4-FFF2-40B4-BE49-F238E27FC236}">
                <a16:creationId xmlns:a16="http://schemas.microsoft.com/office/drawing/2014/main" id="{12498F6A-9706-BFAA-B3FD-D9F21D636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535" y="2141206"/>
            <a:ext cx="13871131" cy="6484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385E6C-36CA-D52C-0A2F-8B62F1B4B77A}"/>
              </a:ext>
            </a:extLst>
          </p:cNvPr>
          <p:cNvSpPr txBox="1"/>
          <p:nvPr/>
        </p:nvSpPr>
        <p:spPr>
          <a:xfrm>
            <a:off x="719219" y="966802"/>
            <a:ext cx="7831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b="1" dirty="0">
                <a:solidFill>
                  <a:schemeClr val="accent6">
                    <a:lumMod val="50000"/>
                  </a:schemeClr>
                </a:solidFill>
              </a:rPr>
              <a:t>Medicina de Precisão: A Busca Pelo Alvo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A4336-6B56-6DFD-44D6-D7D3ED209B58}"/>
              </a:ext>
            </a:extLst>
          </p:cNvPr>
          <p:cNvSpPr txBox="1"/>
          <p:nvPr/>
        </p:nvSpPr>
        <p:spPr>
          <a:xfrm>
            <a:off x="12619706" y="9496932"/>
            <a:ext cx="5243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accent6">
                    <a:lumMod val="50000"/>
                  </a:schemeClr>
                </a:solidFill>
                <a:effectLst/>
                <a:latin typeface="Inter"/>
              </a:rPr>
              <a:t>Comprehensive genomic profiling –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nter"/>
              </a:rPr>
              <a:t>I</a:t>
            </a:r>
            <a:r>
              <a:rPr lang="en-US" sz="1400" b="0" dirty="0">
                <a:solidFill>
                  <a:schemeClr val="accent6">
                    <a:lumMod val="50000"/>
                  </a:schemeClr>
                </a:solidFill>
                <a:effectLst/>
                <a:latin typeface="Inter"/>
              </a:rPr>
              <a:t>llumina e-book 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0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A555A5-C659-5D06-0050-C5F18E618223}"/>
              </a:ext>
            </a:extLst>
          </p:cNvPr>
          <p:cNvSpPr txBox="1"/>
          <p:nvPr/>
        </p:nvSpPr>
        <p:spPr>
          <a:xfrm>
            <a:off x="506187" y="9487503"/>
            <a:ext cx="16720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12121"/>
                </a:solidFill>
                <a:effectLst/>
                <a:latin typeface="system-ui"/>
              </a:rPr>
              <a:t>Guo H, Zhang J, Qin C, Yan H, Liu T, Hu H, Tang S, Tang S, Zhou H. Biomarker-Targeted Therapies in Non-Small Cell Lung Cancer: Current Status and Perspectives. Cells. 2022 Oct 12;11(20):3200.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system-ui"/>
              </a:rPr>
              <a:t>: 10.3390/cells11203200. PMID: 36291069; PMCID: PMC9600447.</a:t>
            </a:r>
            <a:endParaRPr lang="en-BR" sz="1200" dirty="0"/>
          </a:p>
        </p:txBody>
      </p:sp>
      <p:pic>
        <p:nvPicPr>
          <p:cNvPr id="12" name="Picture 11" descr="A chart with different colored text&#10;&#10;Description automatically generated with medium confidence">
            <a:extLst>
              <a:ext uri="{FF2B5EF4-FFF2-40B4-BE49-F238E27FC236}">
                <a16:creationId xmlns:a16="http://schemas.microsoft.com/office/drawing/2014/main" id="{8EE039E2-7FC1-91A2-205E-D32FC526F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53" y="2870200"/>
            <a:ext cx="15007772" cy="51961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D0E446-30D9-0408-A574-6FB849FF52B4}"/>
              </a:ext>
            </a:extLst>
          </p:cNvPr>
          <p:cNvSpPr txBox="1"/>
          <p:nvPr/>
        </p:nvSpPr>
        <p:spPr>
          <a:xfrm>
            <a:off x="1012371" y="930729"/>
            <a:ext cx="10648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>
                <a:solidFill>
                  <a:schemeClr val="accent6">
                    <a:lumMod val="50000"/>
                  </a:schemeClr>
                </a:solidFill>
              </a:rPr>
              <a:t>Câncer de Pulmão: O Protótipo da Medicina de Precisão</a:t>
            </a:r>
          </a:p>
        </p:txBody>
      </p:sp>
    </p:spTree>
    <p:extLst>
      <p:ext uri="{BB962C8B-B14F-4D97-AF65-F5344CB8AC3E}">
        <p14:creationId xmlns:p14="http://schemas.microsoft.com/office/powerpoint/2010/main" val="419642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5186" y="261257"/>
            <a:ext cx="8568813" cy="1479051"/>
          </a:xfrm>
        </p:spPr>
        <p:txBody>
          <a:bodyPr/>
          <a:lstStyle/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Da lâmina de HE à variante genética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8" name="Picture 7" descr="A group of rectangular objects with blue circles and black rectangles&#10;&#10;Description automatically generated">
            <a:extLst>
              <a:ext uri="{FF2B5EF4-FFF2-40B4-BE49-F238E27FC236}">
                <a16:creationId xmlns:a16="http://schemas.microsoft.com/office/drawing/2014/main" id="{3FA02A24-CFD3-235E-428F-37E7900A89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9" t="7636" b="14492"/>
          <a:stretch/>
        </p:blipFill>
        <p:spPr>
          <a:xfrm>
            <a:off x="5024783" y="3180779"/>
            <a:ext cx="1576410" cy="3764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76ACB7-5D3E-C6E9-ABE8-3FCDDB182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864" y="3180779"/>
            <a:ext cx="3701013" cy="3764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6BEA6F-CCF3-C8BF-AD45-A168D82B8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3556" y="2933596"/>
            <a:ext cx="4443858" cy="4443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E54324-A0DF-D49E-44D4-55813838FDC5}"/>
              </a:ext>
            </a:extLst>
          </p:cNvPr>
          <p:cNvSpPr txBox="1"/>
          <p:nvPr/>
        </p:nvSpPr>
        <p:spPr>
          <a:xfrm>
            <a:off x="6566272" y="7031859"/>
            <a:ext cx="370101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BR" sz="2800" dirty="0">
                <a:solidFill>
                  <a:schemeClr val="accent6">
                    <a:lumMod val="50000"/>
                  </a:schemeClr>
                </a:solidFill>
              </a:rPr>
              <a:t>Seleção da área tumoral</a:t>
            </a:r>
          </a:p>
          <a:p>
            <a:r>
              <a:rPr lang="en-BR" sz="2800" dirty="0">
                <a:solidFill>
                  <a:schemeClr val="accent6">
                    <a:lumMod val="50000"/>
                  </a:schemeClr>
                </a:solidFill>
              </a:rPr>
              <a:t>Macrodissecção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8042ED-DF69-AE85-D7D6-AA88928D4B0D}"/>
              </a:ext>
            </a:extLst>
          </p:cNvPr>
          <p:cNvSpPr txBox="1"/>
          <p:nvPr/>
        </p:nvSpPr>
        <p:spPr>
          <a:xfrm>
            <a:off x="12714655" y="7445830"/>
            <a:ext cx="42032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BR" sz="2800" dirty="0">
                <a:solidFill>
                  <a:schemeClr val="accent6">
                    <a:lumMod val="50000"/>
                  </a:schemeClr>
                </a:solidFill>
              </a:rPr>
              <a:t>Extração e sequenciamento</a:t>
            </a:r>
          </a:p>
        </p:txBody>
      </p:sp>
      <p:pic>
        <p:nvPicPr>
          <p:cNvPr id="7" name="Picture 6" descr="A microscope view of a cell&#10;&#10;Description automatically generated">
            <a:extLst>
              <a:ext uri="{FF2B5EF4-FFF2-40B4-BE49-F238E27FC236}">
                <a16:creationId xmlns:a16="http://schemas.microsoft.com/office/drawing/2014/main" id="{BFAD1334-A82A-B68E-A2BE-4D28112B3B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2" y="3243332"/>
            <a:ext cx="3657600" cy="3615671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0887FD-7EC2-2499-BE32-1E04750AC2F4}"/>
              </a:ext>
            </a:extLst>
          </p:cNvPr>
          <p:cNvSpPr txBox="1"/>
          <p:nvPr/>
        </p:nvSpPr>
        <p:spPr>
          <a:xfrm>
            <a:off x="639019" y="7122274"/>
            <a:ext cx="316561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BR" sz="2800" dirty="0">
                <a:solidFill>
                  <a:schemeClr val="accent6">
                    <a:lumMod val="50000"/>
                  </a:schemeClr>
                </a:solidFill>
              </a:rPr>
              <a:t>Diagnóstico</a:t>
            </a: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BR" sz="2800" dirty="0">
                <a:solidFill>
                  <a:schemeClr val="accent6">
                    <a:lumMod val="50000"/>
                  </a:schemeClr>
                </a:solidFill>
              </a:rPr>
              <a:t>natomo-patológico</a:t>
            </a:r>
          </a:p>
        </p:txBody>
      </p:sp>
    </p:spTree>
    <p:extLst>
      <p:ext uri="{BB962C8B-B14F-4D97-AF65-F5344CB8AC3E}">
        <p14:creationId xmlns:p14="http://schemas.microsoft.com/office/powerpoint/2010/main" val="230541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5187" y="261257"/>
            <a:ext cx="8144270" cy="1479051"/>
          </a:xfrm>
        </p:spPr>
        <p:txBody>
          <a:bodyPr/>
          <a:lstStyle/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Da lâmina de HE à variante genética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DF917F-6EB6-470A-8DFF-E7E4833187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9" b="17911"/>
          <a:stretch/>
        </p:blipFill>
        <p:spPr>
          <a:xfrm>
            <a:off x="8023822" y="2979491"/>
            <a:ext cx="9770163" cy="4728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09EE56-0C97-CF68-AC48-6EB8A85016A8}"/>
              </a:ext>
            </a:extLst>
          </p:cNvPr>
          <p:cNvSpPr txBox="1"/>
          <p:nvPr/>
        </p:nvSpPr>
        <p:spPr>
          <a:xfrm>
            <a:off x="4015929" y="6976053"/>
            <a:ext cx="344042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BR" sz="2800" dirty="0">
                <a:solidFill>
                  <a:schemeClr val="accent6">
                    <a:lumMod val="50000"/>
                  </a:schemeClr>
                </a:solidFill>
              </a:rPr>
              <a:t>Análise bioinformática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B2AA2-748E-09A6-85EF-4AACE70F5CF1}"/>
              </a:ext>
            </a:extLst>
          </p:cNvPr>
          <p:cNvSpPr txBox="1"/>
          <p:nvPr/>
        </p:nvSpPr>
        <p:spPr>
          <a:xfrm>
            <a:off x="15148305" y="7738518"/>
            <a:ext cx="265579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BR" sz="2800" dirty="0">
                <a:solidFill>
                  <a:schemeClr val="accent6">
                    <a:lumMod val="50000"/>
                  </a:schemeClr>
                </a:solidFill>
              </a:rPr>
              <a:t>Curagem manual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BD9D8A-8DD0-DCFA-5B58-A89ED70076BA}"/>
              </a:ext>
            </a:extLst>
          </p:cNvPr>
          <p:cNvGrpSpPr/>
          <p:nvPr/>
        </p:nvGrpSpPr>
        <p:grpSpPr>
          <a:xfrm>
            <a:off x="701746" y="3540990"/>
            <a:ext cx="6818407" cy="3476231"/>
            <a:chOff x="826834" y="3941926"/>
            <a:chExt cx="6161694" cy="3075295"/>
          </a:xfrm>
        </p:grpSpPr>
        <p:pic>
          <p:nvPicPr>
            <p:cNvPr id="2052" name="Picture 4" descr="Alterações genéticas: Glossário de genética III - Blog Mendelics">
              <a:extLst>
                <a:ext uri="{FF2B5EF4-FFF2-40B4-BE49-F238E27FC236}">
                  <a16:creationId xmlns:a16="http://schemas.microsoft.com/office/drawing/2014/main" id="{3FA4488E-5346-ED42-BAF1-4142569B49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69" t="27969" r="13489" b="26821"/>
            <a:stretch/>
          </p:blipFill>
          <p:spPr bwMode="auto">
            <a:xfrm>
              <a:off x="869645" y="3941926"/>
              <a:ext cx="6118883" cy="296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9760B8-85B3-1CAF-5BD5-8DF0DF1856ED}"/>
                </a:ext>
              </a:extLst>
            </p:cNvPr>
            <p:cNvSpPr txBox="1"/>
            <p:nvPr/>
          </p:nvSpPr>
          <p:spPr>
            <a:xfrm>
              <a:off x="869645" y="4800605"/>
              <a:ext cx="2273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dirty="0"/>
                <a:t>Genoma de referência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EEC002-7B4C-0729-B432-867FCC7B04B6}"/>
                </a:ext>
              </a:extLst>
            </p:cNvPr>
            <p:cNvSpPr txBox="1"/>
            <p:nvPr/>
          </p:nvSpPr>
          <p:spPr>
            <a:xfrm>
              <a:off x="826834" y="6647889"/>
              <a:ext cx="1781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dirty="0"/>
                <a:t>Genoma tumoral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73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730B50-A81D-4BD8-5FBE-3A18E203E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1" y="2052675"/>
            <a:ext cx="16969563" cy="67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B217B-A8C9-916F-B800-CCB449C2B504}"/>
              </a:ext>
            </a:extLst>
          </p:cNvPr>
          <p:cNvSpPr txBox="1"/>
          <p:nvPr/>
        </p:nvSpPr>
        <p:spPr>
          <a:xfrm>
            <a:off x="819150" y="9435798"/>
            <a:ext cx="1735727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Horak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 P, et al. Standards for the classification of pathogenicity of somatic variants in cancer (oncogenicity): Joint recommendations of Clinical Genome Resource (</a:t>
            </a:r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ClinGen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), Cancer Genomics Consortium (CGC), and Variant Interpretation for Cancer Consortium (VICC). Genet Med. 2022 May;24(5):986-998. </a:t>
            </a:r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: 10.1016/j.gim.2022.01.001. PMID: 35101336</a:t>
            </a:r>
            <a:r>
              <a:rPr lang="en-US" sz="1050" dirty="0">
                <a:solidFill>
                  <a:srgbClr val="212121"/>
                </a:solidFill>
                <a:latin typeface="system-ui"/>
              </a:rPr>
              <a:t>.</a:t>
            </a:r>
            <a:endParaRPr lang="en-BR" sz="10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962B7-CD1C-7F69-1346-6064E507D005}"/>
              </a:ext>
            </a:extLst>
          </p:cNvPr>
          <p:cNvSpPr txBox="1"/>
          <p:nvPr/>
        </p:nvSpPr>
        <p:spPr>
          <a:xfrm>
            <a:off x="489857" y="783771"/>
            <a:ext cx="8312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4000" b="1" dirty="0">
                <a:solidFill>
                  <a:schemeClr val="accent6">
                    <a:lumMod val="50000"/>
                  </a:schemeClr>
                </a:solidFill>
              </a:rPr>
              <a:t>2022 – Guideline ClinGen/CGC/VICC  </a:t>
            </a:r>
          </a:p>
        </p:txBody>
      </p:sp>
    </p:spTree>
    <p:extLst>
      <p:ext uri="{BB962C8B-B14F-4D97-AF65-F5344CB8AC3E}">
        <p14:creationId xmlns:p14="http://schemas.microsoft.com/office/powerpoint/2010/main" val="408545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B217B-A8C9-916F-B800-CCB449C2B504}"/>
              </a:ext>
            </a:extLst>
          </p:cNvPr>
          <p:cNvSpPr txBox="1"/>
          <p:nvPr/>
        </p:nvSpPr>
        <p:spPr>
          <a:xfrm>
            <a:off x="819150" y="9435798"/>
            <a:ext cx="1735727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Li MM, et al. Standards and Guidelines for the Interpretation and Reporting of Sequence Variants in Cancer: A Joint Consensus Recommendation of the Association for Molecular Pathology, American Society of Clinical Oncology, and College of American Pathologists. J Mol </a:t>
            </a:r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Diagn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. 2017 Jan;19(1):4-23. </a:t>
            </a:r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: 10.1016/j.jmoldx.2016.10.002. PMID: 27993330; PMCID: PMC5707196.</a:t>
            </a:r>
            <a:endParaRPr lang="en-BR" sz="10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962B7-CD1C-7F69-1346-6064E507D005}"/>
              </a:ext>
            </a:extLst>
          </p:cNvPr>
          <p:cNvSpPr txBox="1"/>
          <p:nvPr/>
        </p:nvSpPr>
        <p:spPr>
          <a:xfrm>
            <a:off x="489857" y="783771"/>
            <a:ext cx="6032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4000" b="1" dirty="0">
                <a:solidFill>
                  <a:schemeClr val="accent6">
                    <a:lumMod val="50000"/>
                  </a:schemeClr>
                </a:solidFill>
              </a:rPr>
              <a:t> Guideline AMP/ASCO/CAP </a:t>
            </a:r>
          </a:p>
        </p:txBody>
      </p:sp>
      <p:pic>
        <p:nvPicPr>
          <p:cNvPr id="3" name="Picture 2" descr="A diagram of several steps&#10;&#10;Description automatically generated with medium confidence">
            <a:extLst>
              <a:ext uri="{FF2B5EF4-FFF2-40B4-BE49-F238E27FC236}">
                <a16:creationId xmlns:a16="http://schemas.microsoft.com/office/drawing/2014/main" id="{023C4979-80C9-FF03-575A-BA168185AC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668"/>
          <a:stretch/>
        </p:blipFill>
        <p:spPr>
          <a:xfrm>
            <a:off x="1947549" y="2289047"/>
            <a:ext cx="14540269" cy="6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41D4796-4707-4F05-D96A-7152C6BDE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23" y="1845121"/>
            <a:ext cx="14414318" cy="781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603BC3-C1C5-5793-9B7D-1D9158F58299}"/>
              </a:ext>
            </a:extLst>
          </p:cNvPr>
          <p:cNvSpPr txBox="1"/>
          <p:nvPr/>
        </p:nvSpPr>
        <p:spPr>
          <a:xfrm>
            <a:off x="819150" y="9844015"/>
            <a:ext cx="1735727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Horak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 P, et al. Standards for the classification of pathogenicity of somatic variants in cancer (oncogenicity): Joint recommendations of Clinical Genome Resource (</a:t>
            </a:r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ClinGen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), Cancer Genomics Consortium (CGC), and Variant Interpretation for Cancer Consortium (VICC). Genet Med. 2022 May;24(5):986-998. </a:t>
            </a:r>
            <a:r>
              <a:rPr lang="en-US" sz="105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sz="1050" b="0" i="0" dirty="0">
                <a:solidFill>
                  <a:srgbClr val="212121"/>
                </a:solidFill>
                <a:effectLst/>
                <a:latin typeface="system-ui"/>
              </a:rPr>
              <a:t>: 10.1016/j.gim.2022.01.001. PMID: 35101336</a:t>
            </a:r>
            <a:r>
              <a:rPr lang="en-US" sz="1050" dirty="0">
                <a:solidFill>
                  <a:srgbClr val="212121"/>
                </a:solidFill>
                <a:latin typeface="system-ui"/>
              </a:rPr>
              <a:t>.</a:t>
            </a:r>
            <a:endParaRPr lang="en-BR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90397-F880-9BD8-7E4F-C5A9781098B0}"/>
              </a:ext>
            </a:extLst>
          </p:cNvPr>
          <p:cNvSpPr txBox="1"/>
          <p:nvPr/>
        </p:nvSpPr>
        <p:spPr>
          <a:xfrm>
            <a:off x="819150" y="636814"/>
            <a:ext cx="4705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4000" b="1" dirty="0">
                <a:solidFill>
                  <a:schemeClr val="accent6">
                    <a:lumMod val="50000"/>
                  </a:schemeClr>
                </a:solidFill>
              </a:rPr>
              <a:t>Critérios e Categorias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FB1144-BCBE-B749-58CB-905265325DC2}"/>
              </a:ext>
            </a:extLst>
          </p:cNvPr>
          <p:cNvSpPr/>
          <p:nvPr/>
        </p:nvSpPr>
        <p:spPr>
          <a:xfrm>
            <a:off x="1975758" y="4490356"/>
            <a:ext cx="1543956" cy="70574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271FB3-4FEC-76EB-C035-64E9CABA00B6}"/>
              </a:ext>
            </a:extLst>
          </p:cNvPr>
          <p:cNvSpPr/>
          <p:nvPr/>
        </p:nvSpPr>
        <p:spPr>
          <a:xfrm>
            <a:off x="1975758" y="5322832"/>
            <a:ext cx="1543956" cy="70574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A7BD5E-B14B-43ED-A31E-14AC5F7683EF}"/>
              </a:ext>
            </a:extLst>
          </p:cNvPr>
          <p:cNvSpPr/>
          <p:nvPr/>
        </p:nvSpPr>
        <p:spPr>
          <a:xfrm>
            <a:off x="1975758" y="6663234"/>
            <a:ext cx="1543956" cy="70574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B3D2A9-06A4-94D9-CA82-13F5CFC49968}"/>
              </a:ext>
            </a:extLst>
          </p:cNvPr>
          <p:cNvSpPr/>
          <p:nvPr/>
        </p:nvSpPr>
        <p:spPr>
          <a:xfrm>
            <a:off x="1975757" y="7869402"/>
            <a:ext cx="1543957" cy="70574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D3DC7F-EC43-DE45-1D36-3E7D4857977B}"/>
              </a:ext>
            </a:extLst>
          </p:cNvPr>
          <p:cNvSpPr/>
          <p:nvPr/>
        </p:nvSpPr>
        <p:spPr>
          <a:xfrm>
            <a:off x="1703024" y="8781127"/>
            <a:ext cx="2117862" cy="70574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70CE7F-DC0B-53FD-F19B-7C3428EB5A7B}"/>
              </a:ext>
            </a:extLst>
          </p:cNvPr>
          <p:cNvSpPr/>
          <p:nvPr/>
        </p:nvSpPr>
        <p:spPr>
          <a:xfrm>
            <a:off x="14630399" y="3592285"/>
            <a:ext cx="1175657" cy="52251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C1E78F-24BC-B4D2-4252-739BE78478DC}"/>
              </a:ext>
            </a:extLst>
          </p:cNvPr>
          <p:cNvSpPr/>
          <p:nvPr/>
        </p:nvSpPr>
        <p:spPr>
          <a:xfrm>
            <a:off x="4098471" y="3603448"/>
            <a:ext cx="1175658" cy="52251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0A9F9F-1B5A-D38F-76D2-E22B2E935CA5}"/>
              </a:ext>
            </a:extLst>
          </p:cNvPr>
          <p:cNvSpPr/>
          <p:nvPr/>
        </p:nvSpPr>
        <p:spPr>
          <a:xfrm>
            <a:off x="12894721" y="3592284"/>
            <a:ext cx="1175657" cy="52251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2E61A9-FFCD-AB92-836F-47857C0E1424}"/>
              </a:ext>
            </a:extLst>
          </p:cNvPr>
          <p:cNvSpPr/>
          <p:nvPr/>
        </p:nvSpPr>
        <p:spPr>
          <a:xfrm>
            <a:off x="11079283" y="3592284"/>
            <a:ext cx="1175657" cy="52251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64EC4C-94CF-9A37-8939-1651583341F1}"/>
              </a:ext>
            </a:extLst>
          </p:cNvPr>
          <p:cNvSpPr/>
          <p:nvPr/>
        </p:nvSpPr>
        <p:spPr>
          <a:xfrm>
            <a:off x="7619407" y="3639182"/>
            <a:ext cx="1175657" cy="52251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10A12F-4BC1-F74C-5234-CB1CCFF6933D}"/>
              </a:ext>
            </a:extLst>
          </p:cNvPr>
          <p:cNvSpPr/>
          <p:nvPr/>
        </p:nvSpPr>
        <p:spPr>
          <a:xfrm flipV="1">
            <a:off x="9343605" y="3554324"/>
            <a:ext cx="1175657" cy="59843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4AB3F5-B06E-D1A6-E7C2-87653F20C932}"/>
              </a:ext>
            </a:extLst>
          </p:cNvPr>
          <p:cNvSpPr/>
          <p:nvPr/>
        </p:nvSpPr>
        <p:spPr>
          <a:xfrm>
            <a:off x="5834150" y="3744685"/>
            <a:ext cx="1175657" cy="39074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327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0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1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2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3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14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5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6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7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8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9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2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0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21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22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3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24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5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6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7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28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29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3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30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31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32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33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3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5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36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37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38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39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4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40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41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42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43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44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45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5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6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7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8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9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Props1.xml><?xml version="1.0" encoding="utf-8"?>
<ds:datastoreItem xmlns:ds="http://schemas.openxmlformats.org/officeDocument/2006/customXml" ds:itemID="{82F6A2C4-61DE-C944-9C31-1B906882FB3B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997D478A-37F3-8842-86B4-13B4B605741C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006CBF18-4457-AB4C-B44F-AD50CE3988C2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6B3D268F-B581-4194-8D71-1AB057A35DFF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18F252A5-5076-544B-B531-35AEA63CC1D4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E75FF14C-54A0-2242-A6BF-3DEEC88ACC20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E4122E99-A686-EF48-B7CD-F9AF4ACFCDC6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FC641727-A542-4B50-89B7-48E15488BC7B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2B7DA30E-3A63-854B-B890-C6DEA6FBE1B8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186FFE5A-F171-4C48-BBB0-80BED4F9A061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A99C6317-0CEF-8E4F-B871-1BAF0BABFD26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11E2FEFE-46CE-1140-902E-E4E317E58D23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404C0F19-B345-2240-B86E-D766E6F4C62C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756AFFCF-938F-49C5-8B0A-9125F5E028C3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099AF548-D482-A547-B94B-7DB461EF6A4C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D1A0FDD7-E0DA-BB49-9A57-35EA42AADFD3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E7CB56D5-77E6-9C47-A966-DDCEB6B23C04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4D8337BE-5E06-7543-8125-E9E8A38C5D76}">
  <ds:schemaRefs>
    <ds:schemaRef ds:uri="http://schemas.microsoft.com/VisualStudio/2011/storyboarding/control"/>
  </ds:schemaRefs>
</ds:datastoreItem>
</file>

<file path=customXml/itemProps37.xml><?xml version="1.0" encoding="utf-8"?>
<ds:datastoreItem xmlns:ds="http://schemas.openxmlformats.org/officeDocument/2006/customXml" ds:itemID="{0AFC4A7A-3D0C-5F45-B042-82FD57BE547D}">
  <ds:schemaRefs>
    <ds:schemaRef ds:uri="http://schemas.microsoft.com/VisualStudio/2011/storyboarding/control"/>
  </ds:schemaRefs>
</ds:datastoreItem>
</file>

<file path=customXml/itemProps38.xml><?xml version="1.0" encoding="utf-8"?>
<ds:datastoreItem xmlns:ds="http://schemas.openxmlformats.org/officeDocument/2006/customXml" ds:itemID="{4F677E50-D453-B746-9E17-CE36FD448920}">
  <ds:schemaRefs>
    <ds:schemaRef ds:uri="http://schemas.microsoft.com/VisualStudio/2011/storyboarding/control"/>
  </ds:schemaRefs>
</ds:datastoreItem>
</file>

<file path=customXml/itemProps39.xml><?xml version="1.0" encoding="utf-8"?>
<ds:datastoreItem xmlns:ds="http://schemas.openxmlformats.org/officeDocument/2006/customXml" ds:itemID="{5E863CE9-3026-4E56-A554-3353EB6339DF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54EC7FAF-7442-7349-8021-3D0A4BC2212D}">
  <ds:schemaRefs>
    <ds:schemaRef ds:uri="http://schemas.microsoft.com/VisualStudio/2011/storyboarding/control"/>
  </ds:schemaRefs>
</ds:datastoreItem>
</file>

<file path=customXml/itemProps40.xml><?xml version="1.0" encoding="utf-8"?>
<ds:datastoreItem xmlns:ds="http://schemas.openxmlformats.org/officeDocument/2006/customXml" ds:itemID="{CC8BB845-649C-427C-863D-B9D03A20234C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42.xml><?xml version="1.0" encoding="utf-8"?>
<ds:datastoreItem xmlns:ds="http://schemas.openxmlformats.org/officeDocument/2006/customXml" ds:itemID="{64409CB1-79E8-4255-B6EF-4156EC6241EA}">
  <ds:schemaRefs>
    <ds:schemaRef ds:uri="http://schemas.microsoft.com/VisualStudio/2011/storyboarding/control"/>
  </ds:schemaRefs>
</ds:datastoreItem>
</file>

<file path=customXml/itemProps43.xml><?xml version="1.0" encoding="utf-8"?>
<ds:datastoreItem xmlns:ds="http://schemas.openxmlformats.org/officeDocument/2006/customXml" ds:itemID="{C842CB7E-1519-4A6D-8A59-AB0D277F7EEA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1183EDAC-7FEC-4F68-9F33-5AE7405AB41B}">
  <ds:schemaRefs>
    <ds:schemaRef ds:uri="http://schemas.microsoft.com/VisualStudio/2011/storyboarding/control"/>
  </ds:schemaRefs>
</ds:datastoreItem>
</file>

<file path=customXml/itemProps45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83F8398A-4DE5-C04C-A59C-5BAB71103384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F37947B5-0E52-4849-84E2-2C20F45E19F0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8228FA5A-7C8E-C04E-A9F4-699AEC357A89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915C55A1-CBA2-B84F-B859-497FAEE2CF35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AD95EC51-6D15-604E-8528-4C69D788611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3532</TotalTime>
  <Words>1182</Words>
  <Application>Microsoft Office PowerPoint</Application>
  <PresentationFormat>Personalizar</PresentationFormat>
  <Paragraphs>111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Bold</vt:lpstr>
      <vt:lpstr>Inter</vt:lpstr>
      <vt:lpstr>system-ui</vt:lpstr>
      <vt:lpstr>Wingdings</vt:lpstr>
      <vt:lpstr>Congresso de Patologia</vt:lpstr>
      <vt:lpstr>Sequenciamento Tumoral: Classificação das variantes genéticas </vt:lpstr>
      <vt:lpstr>Declaração de Conflito de Interesse</vt:lpstr>
      <vt:lpstr>Apresentação do PowerPoint</vt:lpstr>
      <vt:lpstr>Apresentação do PowerPoint</vt:lpstr>
      <vt:lpstr>Da lâmina de HE à variante genética</vt:lpstr>
      <vt:lpstr>Da lâmina de HE à variante genética</vt:lpstr>
      <vt:lpstr>Apresentação do PowerPoint</vt:lpstr>
      <vt:lpstr>Apresentação do PowerPoint</vt:lpstr>
      <vt:lpstr>Apresentação do PowerPoint</vt:lpstr>
      <vt:lpstr>Apresentação do PowerPoint</vt:lpstr>
      <vt:lpstr>Diagnóstico integrado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CN PRODUÇÕES</cp:lastModifiedBy>
  <cp:revision>82</cp:revision>
  <dcterms:created xsi:type="dcterms:W3CDTF">2024-02-22T18:43:09Z</dcterms:created>
  <dcterms:modified xsi:type="dcterms:W3CDTF">2024-05-31T11:58:43Z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